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7" r:id="rId4"/>
    <p:sldMasterId id="2147483701" r:id="rId5"/>
    <p:sldMasterId id="2147483713" r:id="rId6"/>
    <p:sldMasterId id="2147483725" r:id="rId7"/>
  </p:sldMasterIdLst>
  <p:notesMasterIdLst>
    <p:notesMasterId r:id="rId25"/>
  </p:notesMasterIdLst>
  <p:sldIdLst>
    <p:sldId id="300" r:id="rId8"/>
    <p:sldId id="279" r:id="rId9"/>
    <p:sldId id="288" r:id="rId10"/>
    <p:sldId id="289" r:id="rId11"/>
    <p:sldId id="285" r:id="rId12"/>
    <p:sldId id="286" r:id="rId13"/>
    <p:sldId id="287" r:id="rId14"/>
    <p:sldId id="290" r:id="rId15"/>
    <p:sldId id="292" r:id="rId16"/>
    <p:sldId id="293" r:id="rId17"/>
    <p:sldId id="294" r:id="rId18"/>
    <p:sldId id="299" r:id="rId19"/>
    <p:sldId id="298" r:id="rId20"/>
    <p:sldId id="301" r:id="rId21"/>
    <p:sldId id="296" r:id="rId22"/>
    <p:sldId id="297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1A7"/>
    <a:srgbClr val="F89B5E"/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518" autoAdjust="0"/>
  </p:normalViewPr>
  <p:slideViewPr>
    <p:cSldViewPr>
      <p:cViewPr varScale="1">
        <p:scale>
          <a:sx n="64" d="100"/>
          <a:sy n="64" d="100"/>
        </p:scale>
        <p:origin x="132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A469E-D1E0-4997-BDDC-EC0E1C156C0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B8396B0-EFB0-411F-B1F7-5B368D74D3BD}">
      <dgm:prSet phldrT="[Text]"/>
      <dgm:spPr/>
      <dgm:t>
        <a:bodyPr/>
        <a:lstStyle/>
        <a:p>
          <a:r>
            <a:rPr lang="en-US" dirty="0">
              <a:latin typeface="News Gothic MT" panose="020B0504020203020204" pitchFamily="34" charset="0"/>
            </a:rPr>
            <a:t>Can we do even better?</a:t>
          </a:r>
        </a:p>
      </dgm:t>
    </dgm:pt>
    <dgm:pt modelId="{D4145484-2150-42E1-B50F-3270022154AC}" type="parTrans" cxnId="{6A226726-E723-42A8-B6F4-BD0CEDA1C117}">
      <dgm:prSet/>
      <dgm:spPr/>
      <dgm:t>
        <a:bodyPr/>
        <a:lstStyle/>
        <a:p>
          <a:endParaRPr lang="en-US">
            <a:latin typeface="News Gothic MT" panose="020B0504020203020204" pitchFamily="34" charset="0"/>
          </a:endParaRPr>
        </a:p>
      </dgm:t>
    </dgm:pt>
    <dgm:pt modelId="{A0333B81-47AE-4F00-B026-D6FFE614BD48}" type="sibTrans" cxnId="{6A226726-E723-42A8-B6F4-BD0CEDA1C117}">
      <dgm:prSet/>
      <dgm:spPr/>
      <dgm:t>
        <a:bodyPr/>
        <a:lstStyle/>
        <a:p>
          <a:endParaRPr lang="en-US">
            <a:latin typeface="News Gothic MT" panose="020B0504020203020204" pitchFamily="34" charset="0"/>
          </a:endParaRPr>
        </a:p>
      </dgm:t>
    </dgm:pt>
    <dgm:pt modelId="{67007080-6CB2-4DF6-82A5-EB5076D4AA8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News Gothic MT" panose="020B0504020203020204" pitchFamily="34" charset="0"/>
            </a:rPr>
            <a:t>An old vaccine repurposed?</a:t>
          </a:r>
        </a:p>
      </dgm:t>
    </dgm:pt>
    <dgm:pt modelId="{59EA06CE-1425-44AE-AC99-B48F4CBE9CAB}" type="parTrans" cxnId="{175618E2-1EAC-46E9-9D41-A4B0100758F9}">
      <dgm:prSet/>
      <dgm:spPr/>
      <dgm:t>
        <a:bodyPr/>
        <a:lstStyle/>
        <a:p>
          <a:endParaRPr lang="en-US">
            <a:latin typeface="News Gothic MT" panose="020B0504020203020204" pitchFamily="34" charset="0"/>
          </a:endParaRPr>
        </a:p>
      </dgm:t>
    </dgm:pt>
    <dgm:pt modelId="{E9971CA2-4710-4D39-AAF3-7A3B98777D48}" type="sibTrans" cxnId="{175618E2-1EAC-46E9-9D41-A4B0100758F9}">
      <dgm:prSet/>
      <dgm:spPr/>
      <dgm:t>
        <a:bodyPr/>
        <a:lstStyle/>
        <a:p>
          <a:endParaRPr lang="en-US">
            <a:latin typeface="News Gothic MT" panose="020B0504020203020204" pitchFamily="34" charset="0"/>
          </a:endParaRPr>
        </a:p>
      </dgm:t>
    </dgm:pt>
    <dgm:pt modelId="{A678841F-D338-410C-935A-DD85D6369865}">
      <dgm:prSet phldrT="[Text]"/>
      <dgm:spPr/>
      <dgm:t>
        <a:bodyPr/>
        <a:lstStyle/>
        <a:p>
          <a:r>
            <a:rPr lang="en-US" dirty="0">
              <a:latin typeface="News Gothic MT" panose="020B0504020203020204" pitchFamily="34" charset="0"/>
            </a:rPr>
            <a:t>A new vaccine that prevents disease?</a:t>
          </a:r>
        </a:p>
      </dgm:t>
    </dgm:pt>
    <dgm:pt modelId="{50B40395-5FF9-453F-8D53-9C352DC27E87}" type="parTrans" cxnId="{69D844A7-C622-400B-9254-DF2D5C190379}">
      <dgm:prSet/>
      <dgm:spPr/>
      <dgm:t>
        <a:bodyPr/>
        <a:lstStyle/>
        <a:p>
          <a:endParaRPr lang="en-US">
            <a:latin typeface="News Gothic MT" panose="020B0504020203020204" pitchFamily="34" charset="0"/>
          </a:endParaRPr>
        </a:p>
      </dgm:t>
    </dgm:pt>
    <dgm:pt modelId="{3BA778FF-C42E-468D-AE55-550946B6074A}" type="sibTrans" cxnId="{69D844A7-C622-400B-9254-DF2D5C190379}">
      <dgm:prSet/>
      <dgm:spPr/>
      <dgm:t>
        <a:bodyPr/>
        <a:lstStyle/>
        <a:p>
          <a:endParaRPr lang="en-US">
            <a:latin typeface="News Gothic MT" panose="020B0504020203020204" pitchFamily="34" charset="0"/>
          </a:endParaRPr>
        </a:p>
      </dgm:t>
    </dgm:pt>
    <dgm:pt modelId="{D2322D33-9389-4037-8598-F434CAD16B70}" type="pres">
      <dgm:prSet presAssocID="{D55A469E-D1E0-4997-BDDC-EC0E1C156C02}" presName="CompostProcess" presStyleCnt="0">
        <dgm:presLayoutVars>
          <dgm:dir/>
          <dgm:resizeHandles val="exact"/>
        </dgm:presLayoutVars>
      </dgm:prSet>
      <dgm:spPr/>
    </dgm:pt>
    <dgm:pt modelId="{EF350F1D-EA79-4F11-A85F-E4E7E893A28D}" type="pres">
      <dgm:prSet presAssocID="{D55A469E-D1E0-4997-BDDC-EC0E1C156C02}" presName="arrow" presStyleLbl="bgShp" presStyleIdx="0" presStyleCnt="1"/>
      <dgm:spPr/>
    </dgm:pt>
    <dgm:pt modelId="{5F20FB4E-5505-4BEF-B076-5535473E0781}" type="pres">
      <dgm:prSet presAssocID="{D55A469E-D1E0-4997-BDDC-EC0E1C156C02}" presName="linearProcess" presStyleCnt="0"/>
      <dgm:spPr/>
    </dgm:pt>
    <dgm:pt modelId="{D7D5B17A-2091-4C8C-9F37-B7B4FB055BFC}" type="pres">
      <dgm:prSet presAssocID="{67007080-6CB2-4DF6-82A5-EB5076D4AA87}" presName="textNode" presStyleLbl="node1" presStyleIdx="0" presStyleCnt="3" custLinFactNeighborY="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B9567-37BF-4040-B625-E3CC6CABDE65}" type="pres">
      <dgm:prSet presAssocID="{E9971CA2-4710-4D39-AAF3-7A3B98777D48}" presName="sibTrans" presStyleCnt="0"/>
      <dgm:spPr/>
    </dgm:pt>
    <dgm:pt modelId="{C8807C94-CE1A-4FB3-A40F-2E5A4DCEE120}" type="pres">
      <dgm:prSet presAssocID="{A678841F-D338-410C-935A-DD85D636986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FA3B3-7193-4E0B-A8E5-E847885E3B4C}" type="pres">
      <dgm:prSet presAssocID="{3BA778FF-C42E-468D-AE55-550946B6074A}" presName="sibTrans" presStyleCnt="0"/>
      <dgm:spPr/>
    </dgm:pt>
    <dgm:pt modelId="{95E10EDB-0FBD-484F-BE66-C46E8AA3E68E}" type="pres">
      <dgm:prSet presAssocID="{7B8396B0-EFB0-411F-B1F7-5B368D74D3B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4DF55-B947-426E-BBD8-54939922C59A}" type="presOf" srcId="{7B8396B0-EFB0-411F-B1F7-5B368D74D3BD}" destId="{95E10EDB-0FBD-484F-BE66-C46E8AA3E68E}" srcOrd="0" destOrd="0" presId="urn:microsoft.com/office/officeart/2005/8/layout/hProcess9"/>
    <dgm:cxn modelId="{9E896422-66A4-4CC8-9C78-980406C41C91}" type="presOf" srcId="{A678841F-D338-410C-935A-DD85D6369865}" destId="{C8807C94-CE1A-4FB3-A40F-2E5A4DCEE120}" srcOrd="0" destOrd="0" presId="urn:microsoft.com/office/officeart/2005/8/layout/hProcess9"/>
    <dgm:cxn modelId="{776AC334-81D7-4E17-83C0-BFA99AC15940}" type="presOf" srcId="{67007080-6CB2-4DF6-82A5-EB5076D4AA87}" destId="{D7D5B17A-2091-4C8C-9F37-B7B4FB055BFC}" srcOrd="0" destOrd="0" presId="urn:microsoft.com/office/officeart/2005/8/layout/hProcess9"/>
    <dgm:cxn modelId="{69D844A7-C622-400B-9254-DF2D5C190379}" srcId="{D55A469E-D1E0-4997-BDDC-EC0E1C156C02}" destId="{A678841F-D338-410C-935A-DD85D6369865}" srcOrd="1" destOrd="0" parTransId="{50B40395-5FF9-453F-8D53-9C352DC27E87}" sibTransId="{3BA778FF-C42E-468D-AE55-550946B6074A}"/>
    <dgm:cxn modelId="{175618E2-1EAC-46E9-9D41-A4B0100758F9}" srcId="{D55A469E-D1E0-4997-BDDC-EC0E1C156C02}" destId="{67007080-6CB2-4DF6-82A5-EB5076D4AA87}" srcOrd="0" destOrd="0" parTransId="{59EA06CE-1425-44AE-AC99-B48F4CBE9CAB}" sibTransId="{E9971CA2-4710-4D39-AAF3-7A3B98777D48}"/>
    <dgm:cxn modelId="{F68A9847-9CB2-4F7E-B1FD-8E26BA3DBC37}" type="presOf" srcId="{D55A469E-D1E0-4997-BDDC-EC0E1C156C02}" destId="{D2322D33-9389-4037-8598-F434CAD16B70}" srcOrd="0" destOrd="0" presId="urn:microsoft.com/office/officeart/2005/8/layout/hProcess9"/>
    <dgm:cxn modelId="{6A226726-E723-42A8-B6F4-BD0CEDA1C117}" srcId="{D55A469E-D1E0-4997-BDDC-EC0E1C156C02}" destId="{7B8396B0-EFB0-411F-B1F7-5B368D74D3BD}" srcOrd="2" destOrd="0" parTransId="{D4145484-2150-42E1-B50F-3270022154AC}" sibTransId="{A0333B81-47AE-4F00-B026-D6FFE614BD48}"/>
    <dgm:cxn modelId="{6CFB0B8E-92E4-4E0C-9054-D16DCB1F6AF0}" type="presParOf" srcId="{D2322D33-9389-4037-8598-F434CAD16B70}" destId="{EF350F1D-EA79-4F11-A85F-E4E7E893A28D}" srcOrd="0" destOrd="0" presId="urn:microsoft.com/office/officeart/2005/8/layout/hProcess9"/>
    <dgm:cxn modelId="{352DD0B0-20CE-4237-A7F3-1119D382CFC3}" type="presParOf" srcId="{D2322D33-9389-4037-8598-F434CAD16B70}" destId="{5F20FB4E-5505-4BEF-B076-5535473E0781}" srcOrd="1" destOrd="0" presId="urn:microsoft.com/office/officeart/2005/8/layout/hProcess9"/>
    <dgm:cxn modelId="{73FB35C5-1BBC-41D7-AFA7-B4665AAA1EE6}" type="presParOf" srcId="{5F20FB4E-5505-4BEF-B076-5535473E0781}" destId="{D7D5B17A-2091-4C8C-9F37-B7B4FB055BFC}" srcOrd="0" destOrd="0" presId="urn:microsoft.com/office/officeart/2005/8/layout/hProcess9"/>
    <dgm:cxn modelId="{D63F7F13-1C77-469B-A48C-F69BD6CDE373}" type="presParOf" srcId="{5F20FB4E-5505-4BEF-B076-5535473E0781}" destId="{F36B9567-37BF-4040-B625-E3CC6CABDE65}" srcOrd="1" destOrd="0" presId="urn:microsoft.com/office/officeart/2005/8/layout/hProcess9"/>
    <dgm:cxn modelId="{76E5B06F-11E4-4C99-BCA0-A0649BD9792D}" type="presParOf" srcId="{5F20FB4E-5505-4BEF-B076-5535473E0781}" destId="{C8807C94-CE1A-4FB3-A40F-2E5A4DCEE120}" srcOrd="2" destOrd="0" presId="urn:microsoft.com/office/officeart/2005/8/layout/hProcess9"/>
    <dgm:cxn modelId="{0A5750E1-3D0D-48DD-89CC-EC63DC89B449}" type="presParOf" srcId="{5F20FB4E-5505-4BEF-B076-5535473E0781}" destId="{F5FFA3B3-7193-4E0B-A8E5-E847885E3B4C}" srcOrd="3" destOrd="0" presId="urn:microsoft.com/office/officeart/2005/8/layout/hProcess9"/>
    <dgm:cxn modelId="{8767B749-09B0-493A-93E7-82CF898C752A}" type="presParOf" srcId="{5F20FB4E-5505-4BEF-B076-5535473E0781}" destId="{95E10EDB-0FBD-484F-BE66-C46E8AA3E6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50F1D-EA79-4F11-A85F-E4E7E893A28D}">
      <dsp:nvSpPr>
        <dsp:cNvPr id="0" name=""/>
        <dsp:cNvSpPr/>
      </dsp:nvSpPr>
      <dsp:spPr>
        <a:xfrm>
          <a:off x="565219" y="0"/>
          <a:ext cx="6405821" cy="41529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B17A-2091-4C8C-9F37-B7B4FB055BFC}">
      <dsp:nvSpPr>
        <dsp:cNvPr id="0" name=""/>
        <dsp:cNvSpPr/>
      </dsp:nvSpPr>
      <dsp:spPr>
        <a:xfrm>
          <a:off x="8095" y="1258760"/>
          <a:ext cx="2425733" cy="166116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News Gothic MT" panose="020B0504020203020204" pitchFamily="34" charset="0"/>
            </a:rPr>
            <a:t>An old vaccine repurposed?</a:t>
          </a:r>
        </a:p>
      </dsp:txBody>
      <dsp:txXfrm>
        <a:off x="89186" y="1339851"/>
        <a:ext cx="2263551" cy="1498978"/>
      </dsp:txXfrm>
    </dsp:sp>
    <dsp:sp modelId="{C8807C94-CE1A-4FB3-A40F-2E5A4DCEE120}">
      <dsp:nvSpPr>
        <dsp:cNvPr id="0" name=""/>
        <dsp:cNvSpPr/>
      </dsp:nvSpPr>
      <dsp:spPr>
        <a:xfrm>
          <a:off x="2555263" y="1245870"/>
          <a:ext cx="2425733" cy="1661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News Gothic MT" panose="020B0504020203020204" pitchFamily="34" charset="0"/>
            </a:rPr>
            <a:t>A new vaccine that prevents disease?</a:t>
          </a:r>
        </a:p>
      </dsp:txBody>
      <dsp:txXfrm>
        <a:off x="2636354" y="1326961"/>
        <a:ext cx="2263551" cy="1498978"/>
      </dsp:txXfrm>
    </dsp:sp>
    <dsp:sp modelId="{95E10EDB-0FBD-484F-BE66-C46E8AA3E68E}">
      <dsp:nvSpPr>
        <dsp:cNvPr id="0" name=""/>
        <dsp:cNvSpPr/>
      </dsp:nvSpPr>
      <dsp:spPr>
        <a:xfrm>
          <a:off x="5102430" y="1245870"/>
          <a:ext cx="2425733" cy="1661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News Gothic MT" panose="020B0504020203020204" pitchFamily="34" charset="0"/>
            </a:rPr>
            <a:t>Can we do even better?</a:t>
          </a:r>
        </a:p>
      </dsp:txBody>
      <dsp:txXfrm>
        <a:off x="5183521" y="1326961"/>
        <a:ext cx="2263551" cy="1498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58B1-F30B-45D8-8BDB-9B24390E5DA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652D-9CF7-4654-B09D-3C179E3C8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82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7C59A-C087-4928-B568-1239145BB2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F8C9-5DF5-AB47-8C2E-758EA36D76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1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F8C9-5DF5-AB47-8C2E-758EA36D76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1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7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7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6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5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1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10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55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872"/>
            <a:ext cx="9144000" cy="2548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98" y="269491"/>
            <a:ext cx="1822704" cy="338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6" y="6429269"/>
            <a:ext cx="791154" cy="282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79" y="6472922"/>
            <a:ext cx="229711" cy="2389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73857" y="1397002"/>
            <a:ext cx="8162834" cy="3016536"/>
          </a:xfrm>
        </p:spPr>
        <p:txBody>
          <a:bodyPr anchor="b">
            <a:noAutofit/>
          </a:bodyPr>
          <a:lstStyle>
            <a:lvl1pPr marL="0" indent="0" algn="l">
              <a:buNone/>
              <a:defRPr sz="3300" b="1" i="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7635" y="4634358"/>
            <a:ext cx="5237162" cy="280542"/>
          </a:xfrm>
        </p:spPr>
        <p:txBody>
          <a:bodyPr>
            <a:noAutofit/>
          </a:bodyPr>
          <a:lstStyle>
            <a:lvl1pPr>
              <a:defRPr sz="135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17635" y="4987211"/>
            <a:ext cx="5237162" cy="280542"/>
          </a:xfrm>
        </p:spPr>
        <p:txBody>
          <a:bodyPr>
            <a:noAutofit/>
          </a:bodyPr>
          <a:lstStyle>
            <a:lvl1pPr>
              <a:defRPr sz="1350" b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17635" y="5579980"/>
            <a:ext cx="5237162" cy="338554"/>
          </a:xfrm>
        </p:spPr>
        <p:txBody>
          <a:bodyPr>
            <a:noAutofit/>
          </a:bodyPr>
          <a:lstStyle>
            <a:lvl1pPr>
              <a:defRPr sz="1050" b="0" i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8882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7715"/>
            <a:ext cx="9144000" cy="585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98" y="49862"/>
            <a:ext cx="1822704" cy="33832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16107" y="504993"/>
            <a:ext cx="8858076" cy="333645"/>
          </a:xfrm>
        </p:spPr>
        <p:txBody>
          <a:bodyPr anchor="t">
            <a:noAutofit/>
          </a:bodyPr>
          <a:lstStyle>
            <a:lvl1pPr marL="0" indent="0" algn="l">
              <a:buNone/>
              <a:defRPr sz="1650" b="1" i="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2" y="6558615"/>
            <a:ext cx="679669" cy="242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00" y="6582032"/>
            <a:ext cx="197342" cy="20523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512163" y="6601129"/>
            <a:ext cx="1272618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www.stoptb.org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8912" y="6592482"/>
            <a:ext cx="281563" cy="2014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75">
                <a:solidFill>
                  <a:schemeClr val="bg1">
                    <a:alpha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defTabSz="685800">
              <a:defRPr/>
            </a:pPr>
            <a:fld id="{45E982CA-F8C8-E841-8CFA-638B604AB2A4}" type="slidenum">
              <a:rPr lang="en-US" smtClean="0">
                <a:solidFill>
                  <a:prstClr val="white">
                    <a:alpha val="50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755046" y="6672548"/>
            <a:ext cx="61852" cy="61852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A8ECDA-13C2-40F3-BE11-E155A582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07" y="1109537"/>
            <a:ext cx="8858076" cy="50674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8060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5C85-0AD2-4010-BA84-DAD3F396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9CA0A-4F1E-4145-BC48-88D8F5703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CD182-F492-4D95-A5A6-9CBCD61A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66C35-E8CB-4BEF-A270-2CD12C28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7631-8A5A-4CB4-B459-9CE99858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44462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0462-759D-435F-977C-0C0D8D1B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724D-0620-4A77-B5AE-97D62F33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53F97-B094-413B-8F73-AC49077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F3660-9EE4-48BD-888F-4AD8148F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68700-908F-44A7-9B21-2186F3E3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2279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090E-C39B-4F1F-B2BD-034ABA0E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DA1DE-FB82-4750-9C0F-BEF7EBD0E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33207-0400-4B1E-B507-506F0553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D25BD-4C6B-4B70-B305-2614008B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71759-692D-4784-A99C-C0701B5D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3956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5689-8BFD-4AD9-B8BA-0E73123C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3E4E-0736-4B4C-8C74-2B9E2ED06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66FDB-E071-4293-B31A-FD6262989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BD726-CF72-46FC-811A-EE821857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F9A01-F345-4B8F-93D1-EA921E8C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E4DD3-823C-45B3-A704-FEEBB9CB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9661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85D1-CFA8-40FC-B034-BD1068A8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76E19-52F6-4299-B7B6-8D63504EC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0F3A0-2C52-4256-BC14-6203203C9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B9C2D-816A-4D16-9961-F40F5C30F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20B38-0FC9-4472-80D4-2C560C55C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D9E91-2A9D-4385-932D-503791C0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08341-EE29-4D8E-BC58-5E0D76B2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F8E73-DE17-4540-B597-928B65B3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9229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BD66-1AFF-4EE7-A26D-B95F8AC8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B8C1A-8716-4ABC-8F62-2FD911B2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48058-FB85-4A42-825E-9ECDE6A6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F5773-F37D-459C-ADAB-485296FB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25346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2946E-7CBA-42FF-ABEC-433C77CC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37435-240F-47ED-9E84-E8259A4B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E2E5-23ED-4807-A53D-FE7372AB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0240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B89F-5680-4417-B150-20A02EA1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BD8E-2C85-4438-9CCA-76BC51DE6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59D67-5B10-492E-B756-46F6BB386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EFC35-5628-4A70-9282-949372B0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D53CC-A50E-478F-AE9A-F427C776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FF992-F526-4088-A78F-F99516F8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45339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7C30-9B43-4CE2-9B04-C2C44235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01739-DD26-4B5D-AB58-A917EFC0C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7F42F-85AE-42D9-9B35-0A248E68F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3CCCC-A2AF-46F7-92D5-83169BAB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4B17-9FE9-4DA8-89A9-0FEAC82C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652A4-0ED2-4131-9D91-34F7417B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2251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92F6-6E47-4660-BF68-498206D1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C068D-22B4-496B-9500-D6A58252D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A741-4C64-44D3-8660-F8A34B1C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2771-2C49-4E40-8E4A-D140EB3A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86251-9AD0-4559-A0F9-20BD30A2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462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F47E9-FC63-45D1-8238-6D4330221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8D9D6-DC01-49D8-A3C4-AA77D1F99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6991-D424-4E40-B8F2-19E78E38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C5528-D323-4897-89B8-690A726B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5074-97DD-46DA-B7E4-94A05344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58011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98" y="133265"/>
            <a:ext cx="1822704" cy="3383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663993" y="6581084"/>
            <a:ext cx="1272618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50" b="0" i="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www.stoptb.org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2" y="6558615"/>
            <a:ext cx="679669" cy="242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00" y="6582032"/>
            <a:ext cx="197342" cy="20523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16107" y="452741"/>
            <a:ext cx="6082563" cy="333645"/>
          </a:xfrm>
        </p:spPr>
        <p:txBody>
          <a:bodyPr anchor="t">
            <a:noAutofit/>
          </a:bodyPr>
          <a:lstStyle>
            <a:lvl1pPr marL="0" indent="0" algn="l">
              <a:buNone/>
              <a:defRPr sz="1650" b="1" i="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7715"/>
            <a:ext cx="9144000" cy="585216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512163" y="6601129"/>
            <a:ext cx="1272618" cy="2077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50" b="0" i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www.stoptb.org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8912" y="6592482"/>
            <a:ext cx="281563" cy="2014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75">
                <a:solidFill>
                  <a:schemeClr val="bg1">
                    <a:alpha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5E982CA-F8C8-E841-8CFA-638B604AB2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8755046" y="6672548"/>
            <a:ext cx="61852" cy="61852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481359" y="1549400"/>
            <a:ext cx="3528334" cy="4534276"/>
          </a:xfrm>
          <a:effectLst>
            <a:outerShdw blurRad="50800" dist="50800" dir="8040000" sx="99000" sy="99000" algn="ctr" rotWithShape="0">
              <a:schemeClr val="tx1">
                <a:alpha val="20000"/>
              </a:schemeClr>
            </a:outerShdw>
          </a:effectLst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5600" y="1549400"/>
            <a:ext cx="4864100" cy="4533900"/>
          </a:xfrm>
        </p:spPr>
        <p:txBody>
          <a:bodyPr>
            <a:normAutofit/>
          </a:bodyPr>
          <a:lstStyle>
            <a:lvl1pPr indent="-108000">
              <a:spcAft>
                <a:spcPts val="450"/>
              </a:spcAft>
              <a:defRPr sz="1650"/>
            </a:lvl1pPr>
            <a:lvl2pPr indent="-108000">
              <a:spcAft>
                <a:spcPts val="450"/>
              </a:spcAft>
              <a:defRPr sz="1650"/>
            </a:lvl2pPr>
            <a:lvl3pPr indent="-108000">
              <a:spcAft>
                <a:spcPts val="450"/>
              </a:spcAft>
              <a:defRPr sz="1650"/>
            </a:lvl3pPr>
            <a:lvl4pPr indent="-108000">
              <a:spcAft>
                <a:spcPts val="450"/>
              </a:spcAft>
              <a:defRPr sz="1650"/>
            </a:lvl4pPr>
            <a:lvl5pPr indent="-108000">
              <a:spcAft>
                <a:spcPts val="450"/>
              </a:spcAft>
              <a:defRPr sz="16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833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B399-22D3-4D53-B6AA-F8F1FCDE3D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47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59AA-8D6C-498D-BEF6-3D73CF77B71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26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DEB9-1EA1-4314-8435-41B6A60739B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1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25C3-3417-44D3-A0B2-FDFC79C7A9B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33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6AEC-36F0-4810-BF12-CD43ACFF1D5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43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0F04-B850-4D2D-8AC6-49A4522A5AE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33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8E0D-ED56-4022-89DF-EB21802F294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5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013A-0292-4FA8-998D-4C71ECFE5B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67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B682-7901-4BFA-B42A-DBF236C759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7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531B-E550-4948-8C2D-E0EDEE283CC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2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2484-5C33-49DA-B820-13B548B1E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5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C6D5-427F-423F-B59C-28AEDB5A1D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7682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601B-7719-43EA-9FD8-1939874EF61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998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415280" y="6488285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7" y="1509865"/>
            <a:ext cx="7665720" cy="261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69" y="1189452"/>
            <a:ext cx="4464835" cy="1746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98" y="5057253"/>
            <a:ext cx="1394425" cy="139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44" y="5223686"/>
            <a:ext cx="1288543" cy="1061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26" y="5490310"/>
            <a:ext cx="3129674" cy="528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01" y="4722517"/>
            <a:ext cx="2204941" cy="767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714" y="3334398"/>
            <a:ext cx="5025995" cy="1965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162">
            <a:off x="7033547" y="4356451"/>
            <a:ext cx="1752604" cy="22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15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7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768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7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9712" y="40466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2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8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6A5E8-C450-4A6B-99A0-BF2531B4CA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5070686"/>
            <a:ext cx="1927627" cy="163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1379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CFDB7-4507-42C7-94A9-BFAD1CEB8E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4405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6A35FE5-D5CF-43F1-915B-9282C9B1B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4500" y="5410200"/>
            <a:ext cx="152732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5677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D39A1-A2C3-440A-A461-393EE6A80D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2320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7D796-7E8F-4B26-8D23-FC599703C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7747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2A39-2D2C-4A12-81CD-A176622D9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2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84FD9-4DFC-46FC-8AE4-D054BE13C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57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E9EE-F917-4527-A46C-F4A63EF997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6421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ABE3E76-C415-42DD-8043-9D8D87AC7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3739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DDECE-F924-44F4-9169-00EF42999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DAA90-BF08-4A3D-B1B2-8EDF96318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7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28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2" y="108843"/>
            <a:ext cx="2975376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56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3"/>
            <a:ext cx="801828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21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06903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8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898" y="274639"/>
            <a:ext cx="8298205" cy="11430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8" y="1600203"/>
            <a:ext cx="3836708" cy="4525963"/>
          </a:xfrm>
        </p:spPr>
        <p:txBody>
          <a:bodyPr/>
          <a:lstStyle>
            <a:lvl1pPr>
              <a:defRPr sz="2100">
                <a:latin typeface="Franklin Gothic Book" panose="020B0503020102020204" pitchFamily="34" charset="0"/>
              </a:defRPr>
            </a:lvl1pPr>
            <a:lvl2pPr>
              <a:defRPr sz="1800">
                <a:latin typeface="Franklin Gothic Book" panose="020B0503020102020204" pitchFamily="34" charset="0"/>
              </a:defRPr>
            </a:lvl2pPr>
            <a:lvl3pPr>
              <a:defRPr sz="1500">
                <a:latin typeface="Franklin Gothic Book" panose="020B0503020102020204" pitchFamily="34" charset="0"/>
              </a:defRPr>
            </a:lvl3pPr>
            <a:lvl4pPr>
              <a:defRPr sz="1350">
                <a:latin typeface="Franklin Gothic Book" panose="020B0503020102020204" pitchFamily="34" charset="0"/>
              </a:defRPr>
            </a:lvl4pPr>
            <a:lvl5pPr>
              <a:defRPr sz="1350"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3"/>
            <a:ext cx="4038600" cy="4525963"/>
          </a:xfrm>
        </p:spPr>
        <p:txBody>
          <a:bodyPr/>
          <a:lstStyle>
            <a:lvl1pPr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35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35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08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5"/>
            <a:ext cx="3838296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3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31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5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973" y="273051"/>
            <a:ext cx="2797026" cy="1162051"/>
          </a:xfrm>
        </p:spPr>
        <p:txBody>
          <a:bodyPr anchor="b"/>
          <a:lstStyle>
            <a:lvl1pPr algn="l">
              <a:defRPr sz="15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4" y="273054"/>
            <a:ext cx="5111750" cy="5853113"/>
          </a:xfrm>
        </p:spPr>
        <p:txBody>
          <a:bodyPr/>
          <a:lstStyle>
            <a:lvl1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3"/>
            <a:ext cx="2797026" cy="4691063"/>
          </a:xfrm>
        </p:spPr>
        <p:txBody>
          <a:bodyPr/>
          <a:lstStyle>
            <a:lvl1pPr marL="0" indent="0">
              <a:buNone/>
              <a:defRPr sz="105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8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800602"/>
            <a:ext cx="5486400" cy="566739"/>
          </a:xfrm>
        </p:spPr>
        <p:txBody>
          <a:bodyPr anchor="b"/>
          <a:lstStyle>
            <a:lvl1pPr algn="l">
              <a:defRPr sz="15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Franklin Gothic Book" panose="020B05030201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40"/>
            <a:ext cx="5486400" cy="804863"/>
          </a:xfrm>
        </p:spPr>
        <p:txBody>
          <a:bodyPr/>
          <a:lstStyle>
            <a:lvl1pPr marL="0" indent="0">
              <a:buNone/>
              <a:defRPr sz="105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6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3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398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6111996"/>
            <a:ext cx="926076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6111995"/>
            <a:ext cx="3248766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5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841" r="30312" b="13250"/>
          <a:stretch/>
        </p:blipFill>
        <p:spPr>
          <a:xfrm>
            <a:off x="213995" y="260456"/>
            <a:ext cx="943200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6EDF-F79A-2346-A3B8-2AF752D754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71E6-7E47-4546-AF93-155901B5048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35" y="0"/>
            <a:ext cx="1978216" cy="247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6" t="67246"/>
          <a:stretch/>
        </p:blipFill>
        <p:spPr>
          <a:xfrm>
            <a:off x="7084535" y="5791352"/>
            <a:ext cx="1740664" cy="10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7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4DF3A-FBF6-4B5C-BC06-F173218E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9EE1B-3C69-4191-96CF-18928AAA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6DDC-70A5-4D14-B863-4ED47B484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5280-C87D-43BB-8785-0468BA44A760}" type="datetimeFigureOut">
              <a:rPr lang="en-CH" smtClean="0"/>
              <a:t>07/22/2019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23F6E-55F8-4390-AD43-FAB50635B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229C-3B82-4C10-AD9C-C20A0715D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EC6A-6C04-4CB7-A8ED-CF140AFDF63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5666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C81460-2F2B-4588-95C1-92C6C92B41D3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DAD1216-CB90-4DEB-B9C4-9416D1E35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73557" y="5867400"/>
            <a:ext cx="98827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80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.wdp"/><Relationship Id="rId18" Type="http://schemas.openxmlformats.org/officeDocument/2006/relationships/image" Target="../media/image37.tiff"/><Relationship Id="rId26" Type="http://schemas.microsoft.com/office/2007/relationships/hdphoto" Target="../media/hdphoto2.wdp"/><Relationship Id="rId3" Type="http://schemas.openxmlformats.org/officeDocument/2006/relationships/image" Target="../media/image28.png"/><Relationship Id="rId21" Type="http://schemas.openxmlformats.org/officeDocument/2006/relationships/image" Target="../media/image40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21.sv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20" Type="http://schemas.openxmlformats.org/officeDocument/2006/relationships/image" Target="../media/image39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24" Type="http://schemas.openxmlformats.org/officeDocument/2006/relationships/image" Target="../media/image42.tiff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23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14.svg"/><Relationship Id="rId14" Type="http://schemas.openxmlformats.org/officeDocument/2006/relationships/image" Target="../media/image34.png"/><Relationship Id="rId22" Type="http://schemas.openxmlformats.org/officeDocument/2006/relationships/image" Target="../media/image26.svg"/><Relationship Id="rId27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43641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dirty="0" smtClean="0"/>
              <a:t>Latent drug resistant TB infection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44824"/>
            <a:ext cx="8915400" cy="409877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Large global burden of MDR TB</a:t>
            </a:r>
          </a:p>
          <a:p>
            <a:r>
              <a:rPr lang="en-GB" sz="2400" dirty="0" smtClean="0"/>
              <a:t>Unclear picture in HIV co-infection</a:t>
            </a:r>
          </a:p>
          <a:p>
            <a:r>
              <a:rPr lang="en-GB" sz="2400" dirty="0" smtClean="0"/>
              <a:t>Household </a:t>
            </a:r>
            <a:r>
              <a:rPr lang="en-GB" sz="2400" dirty="0" smtClean="0"/>
              <a:t>contacts of MDR TB index cases are at high risk of </a:t>
            </a:r>
            <a:r>
              <a:rPr lang="en-GB" sz="2400" dirty="0" smtClean="0"/>
              <a:t>DRTB infection</a:t>
            </a:r>
            <a:endParaRPr lang="en-GB" sz="2400" dirty="0" smtClean="0"/>
          </a:p>
          <a:p>
            <a:r>
              <a:rPr lang="en-GB" sz="2400" dirty="0" smtClean="0"/>
              <a:t>Post exposure management of MDR TB contacts is required</a:t>
            </a:r>
          </a:p>
          <a:p>
            <a:r>
              <a:rPr lang="en-GB" sz="2400" dirty="0" smtClean="0"/>
              <a:t>Ongoing RCTs will provide evidence to inform policy for treatment of MDR TB infection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943600"/>
            <a:ext cx="7524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ZA" sz="2400" b="1" dirty="0" smtClean="0"/>
              <a:t>Trials of treatment for MDR TB infection (Dr. </a:t>
            </a:r>
            <a:r>
              <a:rPr lang="en-ZA" sz="2400" b="1" dirty="0"/>
              <a:t>Gavin </a:t>
            </a:r>
            <a:r>
              <a:rPr lang="en-GB" sz="2400" b="1" dirty="0" smtClean="0"/>
              <a:t>Churchyard)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ZA" sz="2400" b="1" dirty="0" smtClean="0"/>
              <a:t> </a:t>
            </a:r>
            <a:endParaRPr lang="en-ZA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400" y="838200"/>
          <a:ext cx="8229599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/>
                      </a:r>
                      <a:br>
                        <a:rPr lang="en-US" sz="1800" b="1" dirty="0">
                          <a:effectLst/>
                        </a:rPr>
                      </a:b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Z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TB-CHAMP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V-QUIN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PHOENIX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Intervention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LVF </a:t>
                      </a:r>
                      <a:r>
                        <a:rPr lang="en-US" sz="1800" b="1" dirty="0" smtClean="0">
                          <a:effectLst/>
                        </a:rPr>
                        <a:t>(pediatric </a:t>
                      </a:r>
                      <a:r>
                        <a:rPr lang="en-US" sz="1800" b="1" dirty="0">
                          <a:effectLst/>
                        </a:rPr>
                        <a:t>dispersible tablet formulation) vs. placebo daily for 6 months</a:t>
                      </a:r>
                      <a:endParaRPr lang="en-Z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LVF vs placebo daily for 6 months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DLM vs INH daily for 26 weeks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Design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Cluster randomized; superiority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Community-based 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Cluster randomized; superiority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Community-based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Cluster randomized; superiority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Target Population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0-5 years of age regardless of TST or HIV status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All ages (including infants &lt; 6 mo), 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TST +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Children </a:t>
                      </a:r>
                      <a:r>
                        <a:rPr lang="en-US" sz="1800" b="1" dirty="0">
                          <a:effectLst/>
                        </a:rPr>
                        <a:t>0-5 </a:t>
                      </a:r>
                      <a:r>
                        <a:rPr lang="en-US" sz="1800" b="1" dirty="0" err="1">
                          <a:effectLst/>
                        </a:rPr>
                        <a:t>yrs</a:t>
                      </a:r>
                      <a:r>
                        <a:rPr lang="en-US" sz="1800" b="1" dirty="0">
                          <a:effectLst/>
                        </a:rPr>
                        <a:t>, HIV +, TST/IGRA + over 5 year olds</a:t>
                      </a:r>
                      <a:endParaRPr lang="en-Z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Assumptions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LVF decreases incidence from 7 to 3.5%; 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80% power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LVF decreases incidence by 70% from 3% untreated;  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80% power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DLM decreases incidence by 50% from 5% to 2.5%;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90% power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Sample size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788 HH</a:t>
                      </a:r>
                      <a:endParaRPr lang="en-ZA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1565 </a:t>
                      </a:r>
                      <a:r>
                        <a:rPr lang="en-US" sz="1800" b="1" dirty="0">
                          <a:effectLst/>
                        </a:rPr>
                        <a:t>contacts</a:t>
                      </a:r>
                      <a:endParaRPr lang="en-Z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1326 HH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2785 contacts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1726 HH </a:t>
                      </a:r>
                      <a:endParaRPr lang="en-ZA" sz="20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3452 contacts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Sites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South Africa </a:t>
                      </a:r>
                      <a:endParaRPr lang="en-Z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Viet Nam</a:t>
                      </a:r>
                      <a:endParaRPr lang="en-ZA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ACTG &amp; IMPAACT sites</a:t>
                      </a:r>
                      <a:endParaRPr lang="en-Z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5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051D737-EEC9-4889-B76C-FEF8191D829F}"/>
              </a:ext>
            </a:extLst>
          </p:cNvPr>
          <p:cNvGraphicFramePr/>
          <p:nvPr>
            <p:extLst/>
          </p:nvPr>
        </p:nvGraphicFramePr>
        <p:xfrm>
          <a:off x="845741" y="1062990"/>
          <a:ext cx="753626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087B7-EEF9-4A17-8521-7B4653359277}"/>
              </a:ext>
            </a:extLst>
          </p:cNvPr>
          <p:cNvSpPr txBox="1"/>
          <p:nvPr/>
        </p:nvSpPr>
        <p:spPr>
          <a:xfrm>
            <a:off x="1979712" y="4766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ews Gothic MT" panose="020B0504020203020204" pitchFamily="34" charset="0"/>
                <a:cs typeface="Nirmala UI" panose="020B0502040204020203" pitchFamily="34" charset="0"/>
              </a:rPr>
              <a:t>TB vaccines </a:t>
            </a:r>
            <a:endParaRPr lang="en-US" sz="4000" dirty="0">
              <a:latin typeface="News Gothic MT" panose="020B0504020203020204" pitchFamily="34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087B7-EEF9-4A17-8521-7B4653359277}"/>
              </a:ext>
            </a:extLst>
          </p:cNvPr>
          <p:cNvSpPr txBox="1"/>
          <p:nvPr/>
        </p:nvSpPr>
        <p:spPr>
          <a:xfrm>
            <a:off x="467544" y="5733256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ews Gothic MT" panose="020B0504020203020204" pitchFamily="34" charset="0"/>
                <a:cs typeface="Nirmala UI" panose="020B0502040204020203" pitchFamily="34" charset="0"/>
              </a:rPr>
              <a:t>Dr</a:t>
            </a:r>
            <a:r>
              <a:rPr lang="en-US" sz="1600" dirty="0" smtClean="0">
                <a:latin typeface="News Gothic MT" panose="020B0504020203020204" pitchFamily="34" charset="0"/>
                <a:cs typeface="Nirmala UI" panose="020B0502040204020203" pitchFamily="34" charset="0"/>
              </a:rPr>
              <a:t>. Willem Hanekom</a:t>
            </a:r>
            <a:endParaRPr lang="en-US" sz="1600" dirty="0">
              <a:latin typeface="News Gothic MT" panose="020B0504020203020204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2367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0ED39E-CD7A-4350-AF9A-648EDE5DF3C4}"/>
              </a:ext>
            </a:extLst>
          </p:cNvPr>
          <p:cNvSpPr txBox="1"/>
          <p:nvPr/>
        </p:nvSpPr>
        <p:spPr>
          <a:xfrm>
            <a:off x="179512" y="1196752"/>
            <a:ext cx="8856984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>
                <a:latin typeface="News Gothic MT" panose="020B0504020203020204" pitchFamily="34" charset="0"/>
                <a:cs typeface="Nirmala UI" panose="020B0502040204020203" pitchFamily="34" charset="0"/>
              </a:rPr>
              <a:t>We are on the verge of new vaccines and vaccination strategies with potential to save millions of lives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b="1" dirty="0">
              <a:latin typeface="News Gothic MT" panose="020B0504020203020204" pitchFamily="34" charset="0"/>
              <a:cs typeface="Nirmala UI" panose="020B0502040204020203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>
                <a:latin typeface="News Gothic MT" panose="020B0504020203020204" pitchFamily="34" charset="0"/>
                <a:cs typeface="Nirmala UI" panose="020B0502040204020203" pitchFamily="34" charset="0"/>
              </a:rPr>
              <a:t>BCG</a:t>
            </a:r>
            <a:r>
              <a:rPr lang="en-US" sz="2400" dirty="0">
                <a:latin typeface="News Gothic MT" panose="020B0504020203020204" pitchFamily="34" charset="0"/>
                <a:cs typeface="Nirmala UI" panose="020B0502040204020203" pitchFamily="34" charset="0"/>
              </a:rPr>
              <a:t> may be repurposed to protect adolescents and adults against TB</a:t>
            </a:r>
          </a:p>
          <a:p>
            <a:pPr lvl="1"/>
            <a:r>
              <a:rPr lang="en-US" sz="2400" dirty="0">
                <a:latin typeface="News Gothic MT" panose="020B0504020203020204" pitchFamily="34" charset="0"/>
                <a:cs typeface="Nirmala UI" panose="020B0502040204020203" pitchFamily="34" charset="0"/>
              </a:rPr>
              <a:t>	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>
                <a:latin typeface="News Gothic MT" panose="020B0504020203020204" pitchFamily="34" charset="0"/>
                <a:cs typeface="Nirmala UI" panose="020B0502040204020203" pitchFamily="34" charset="0"/>
              </a:rPr>
              <a:t>M72/AS01E </a:t>
            </a:r>
            <a:r>
              <a:rPr lang="en-US" sz="2400" dirty="0">
                <a:latin typeface="News Gothic MT" panose="020B0504020203020204" pitchFamily="34" charset="0"/>
                <a:cs typeface="Nirmala UI" panose="020B0502040204020203" pitchFamily="34" charset="0"/>
              </a:rPr>
              <a:t>may protect against TB disease in persons with LTBI</a:t>
            </a:r>
          </a:p>
          <a:p>
            <a:endParaRPr lang="en-US" sz="2400" dirty="0">
              <a:latin typeface="News Gothic MT" panose="020B0504020203020204" pitchFamily="34" charset="0"/>
              <a:cs typeface="Nirmala UI" panose="020B0502040204020203" pitchFamily="34" charset="0"/>
            </a:endParaRP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News Gothic MT" panose="020B0504020203020204" pitchFamily="34" charset="0"/>
                <a:cs typeface="Nirmala UI" panose="020B0502040204020203" pitchFamily="34" charset="0"/>
              </a:rPr>
              <a:t>Discovery and early development </a:t>
            </a:r>
            <a:r>
              <a:rPr lang="en-US" sz="2400" dirty="0">
                <a:latin typeface="News Gothic MT" panose="020B0504020203020204" pitchFamily="34" charset="0"/>
                <a:cs typeface="Nirmala UI" panose="020B0502040204020203" pitchFamily="34" charset="0"/>
              </a:rPr>
              <a:t>efforts remain critical</a:t>
            </a:r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News Gothic MT" panose="020B0504020203020204" pitchFamily="34" charset="0"/>
                <a:cs typeface="Nirmala UI" panose="020B0502040204020203" pitchFamily="34" charset="0"/>
              </a:rPr>
              <a:t>Healthy pipeline</a:t>
            </a:r>
            <a:endParaRPr lang="en-US" sz="2400" dirty="0">
              <a:latin typeface="News Gothic MT" panose="020B0504020203020204" pitchFamily="34" charset="0"/>
              <a:cs typeface="Nirmala UI" panose="020B0502040204020203" pitchFamily="34" charset="0"/>
            </a:endParaRPr>
          </a:p>
          <a:p>
            <a:endParaRPr lang="en-US" sz="2400" dirty="0">
              <a:latin typeface="News Gothic MT" panose="020B0504020203020204" pitchFamily="34" charset="0"/>
              <a:cs typeface="Nirmala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087B7-EEF9-4A17-8521-7B4653359277}"/>
              </a:ext>
            </a:extLst>
          </p:cNvPr>
          <p:cNvSpPr txBox="1"/>
          <p:nvPr/>
        </p:nvSpPr>
        <p:spPr>
          <a:xfrm>
            <a:off x="1979712" y="4766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ews Gothic MT" panose="020B0504020203020204" pitchFamily="34" charset="0"/>
                <a:cs typeface="Nirmala UI" panose="020B0502040204020203" pitchFamily="34" charset="0"/>
              </a:rPr>
              <a:t>TB </a:t>
            </a:r>
            <a:r>
              <a:rPr lang="en-US" sz="4000" dirty="0">
                <a:latin typeface="News Gothic MT" panose="020B0504020203020204" pitchFamily="34" charset="0"/>
                <a:cs typeface="Nirmala UI" panose="020B0502040204020203" pitchFamily="34" charset="0"/>
              </a:rPr>
              <a:t>vaccines</a:t>
            </a:r>
          </a:p>
        </p:txBody>
      </p:sp>
    </p:spTree>
    <p:extLst>
      <p:ext uri="{BB962C8B-B14F-4D97-AF65-F5344CB8AC3E}">
        <p14:creationId xmlns:p14="http://schemas.microsoft.com/office/powerpoint/2010/main" val="379399571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953F00-A61A-42EC-8F2F-550333FAEB72}"/>
              </a:ext>
            </a:extLst>
          </p:cNvPr>
          <p:cNvGrpSpPr/>
          <p:nvPr/>
        </p:nvGrpSpPr>
        <p:grpSpPr>
          <a:xfrm>
            <a:off x="755576" y="2492896"/>
            <a:ext cx="7851427" cy="3688080"/>
            <a:chOff x="448367" y="1250680"/>
            <a:chExt cx="11379200" cy="5507898"/>
          </a:xfrm>
        </p:grpSpPr>
        <p:sp>
          <p:nvSpPr>
            <p:cNvPr id="3" name="Pentagon 4">
              <a:extLst>
                <a:ext uri="{FF2B5EF4-FFF2-40B4-BE49-F238E27FC236}">
                  <a16:creationId xmlns:a16="http://schemas.microsoft.com/office/drawing/2014/main" id="{05E88950-69FC-4ACB-B297-A5793E0404A4}"/>
                </a:ext>
              </a:extLst>
            </p:cNvPr>
            <p:cNvSpPr/>
            <p:nvPr/>
          </p:nvSpPr>
          <p:spPr>
            <a:xfrm>
              <a:off x="8559584" y="1250681"/>
              <a:ext cx="3267983" cy="637369"/>
            </a:xfrm>
            <a:custGeom>
              <a:avLst/>
              <a:gdLst>
                <a:gd name="connsiteX0" fmla="*/ 0 w 1398691"/>
                <a:gd name="connsiteY0" fmla="*/ 0 h 920874"/>
                <a:gd name="connsiteX1" fmla="*/ 938254 w 1398691"/>
                <a:gd name="connsiteY1" fmla="*/ 0 h 920874"/>
                <a:gd name="connsiteX2" fmla="*/ 1398691 w 1398691"/>
                <a:gd name="connsiteY2" fmla="*/ 460437 h 920874"/>
                <a:gd name="connsiteX3" fmla="*/ 938254 w 1398691"/>
                <a:gd name="connsiteY3" fmla="*/ 920874 h 920874"/>
                <a:gd name="connsiteX4" fmla="*/ 0 w 1398691"/>
                <a:gd name="connsiteY4" fmla="*/ 920874 h 920874"/>
                <a:gd name="connsiteX5" fmla="*/ 0 w 1398691"/>
                <a:gd name="connsiteY5" fmla="*/ 0 h 920874"/>
                <a:gd name="connsiteX0" fmla="*/ 0 w 1163799"/>
                <a:gd name="connsiteY0" fmla="*/ 0 h 920874"/>
                <a:gd name="connsiteX1" fmla="*/ 938254 w 1163799"/>
                <a:gd name="connsiteY1" fmla="*/ 0 h 920874"/>
                <a:gd name="connsiteX2" fmla="*/ 1163799 w 1163799"/>
                <a:gd name="connsiteY2" fmla="*/ 468826 h 920874"/>
                <a:gd name="connsiteX3" fmla="*/ 938254 w 1163799"/>
                <a:gd name="connsiteY3" fmla="*/ 920874 h 920874"/>
                <a:gd name="connsiteX4" fmla="*/ 0 w 1163799"/>
                <a:gd name="connsiteY4" fmla="*/ 920874 h 920874"/>
                <a:gd name="connsiteX5" fmla="*/ 0 w 1163799"/>
                <a:gd name="connsiteY5" fmla="*/ 0 h 920874"/>
                <a:gd name="connsiteX0" fmla="*/ 0 w 1130243"/>
                <a:gd name="connsiteY0" fmla="*/ 0 h 920874"/>
                <a:gd name="connsiteX1" fmla="*/ 938254 w 1130243"/>
                <a:gd name="connsiteY1" fmla="*/ 0 h 920874"/>
                <a:gd name="connsiteX2" fmla="*/ 1130243 w 1130243"/>
                <a:gd name="connsiteY2" fmla="*/ 477215 h 920874"/>
                <a:gd name="connsiteX3" fmla="*/ 938254 w 1130243"/>
                <a:gd name="connsiteY3" fmla="*/ 920874 h 920874"/>
                <a:gd name="connsiteX4" fmla="*/ 0 w 1130243"/>
                <a:gd name="connsiteY4" fmla="*/ 920874 h 920874"/>
                <a:gd name="connsiteX5" fmla="*/ 0 w 1130243"/>
                <a:gd name="connsiteY5" fmla="*/ 0 h 92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243" h="920874">
                  <a:moveTo>
                    <a:pt x="0" y="0"/>
                  </a:moveTo>
                  <a:lnTo>
                    <a:pt x="938254" y="0"/>
                  </a:lnTo>
                  <a:lnTo>
                    <a:pt x="1130243" y="477215"/>
                  </a:lnTo>
                  <a:lnTo>
                    <a:pt x="938254" y="920874"/>
                  </a:lnTo>
                  <a:lnTo>
                    <a:pt x="0" y="9208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F842CE-FA2C-4ECB-8830-B7F5FBD7407C}"/>
                </a:ext>
              </a:extLst>
            </p:cNvPr>
            <p:cNvSpPr txBox="1"/>
            <p:nvPr/>
          </p:nvSpPr>
          <p:spPr>
            <a:xfrm>
              <a:off x="8559583" y="1297294"/>
              <a:ext cx="2806899" cy="53071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 defTabSz="914378">
                <a:spcAft>
                  <a:spcPts val="12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News Gothic MT" panose="020B0504020203020204" pitchFamily="34" charset="0"/>
                  <a:ea typeface="Franklin Gothic Medium" charset="0"/>
                  <a:cs typeface="Nirmala UI" panose="020B0502040204020203" pitchFamily="34" charset="0"/>
                </a:rPr>
                <a:t>Phase 3</a:t>
              </a:r>
            </a:p>
          </p:txBody>
        </p:sp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68D7BC4C-639D-4C28-A700-07B60FFB90A2}"/>
                </a:ext>
              </a:extLst>
            </p:cNvPr>
            <p:cNvSpPr/>
            <p:nvPr/>
          </p:nvSpPr>
          <p:spPr>
            <a:xfrm>
              <a:off x="5787367" y="1250681"/>
              <a:ext cx="3267983" cy="637369"/>
            </a:xfrm>
            <a:custGeom>
              <a:avLst/>
              <a:gdLst>
                <a:gd name="connsiteX0" fmla="*/ 0 w 1398691"/>
                <a:gd name="connsiteY0" fmla="*/ 0 h 920874"/>
                <a:gd name="connsiteX1" fmla="*/ 938254 w 1398691"/>
                <a:gd name="connsiteY1" fmla="*/ 0 h 920874"/>
                <a:gd name="connsiteX2" fmla="*/ 1398691 w 1398691"/>
                <a:gd name="connsiteY2" fmla="*/ 460437 h 920874"/>
                <a:gd name="connsiteX3" fmla="*/ 938254 w 1398691"/>
                <a:gd name="connsiteY3" fmla="*/ 920874 h 920874"/>
                <a:gd name="connsiteX4" fmla="*/ 0 w 1398691"/>
                <a:gd name="connsiteY4" fmla="*/ 920874 h 920874"/>
                <a:gd name="connsiteX5" fmla="*/ 0 w 1398691"/>
                <a:gd name="connsiteY5" fmla="*/ 0 h 920874"/>
                <a:gd name="connsiteX0" fmla="*/ 0 w 1163799"/>
                <a:gd name="connsiteY0" fmla="*/ 0 h 920874"/>
                <a:gd name="connsiteX1" fmla="*/ 938254 w 1163799"/>
                <a:gd name="connsiteY1" fmla="*/ 0 h 920874"/>
                <a:gd name="connsiteX2" fmla="*/ 1163799 w 1163799"/>
                <a:gd name="connsiteY2" fmla="*/ 468826 h 920874"/>
                <a:gd name="connsiteX3" fmla="*/ 938254 w 1163799"/>
                <a:gd name="connsiteY3" fmla="*/ 920874 h 920874"/>
                <a:gd name="connsiteX4" fmla="*/ 0 w 1163799"/>
                <a:gd name="connsiteY4" fmla="*/ 920874 h 920874"/>
                <a:gd name="connsiteX5" fmla="*/ 0 w 1163799"/>
                <a:gd name="connsiteY5" fmla="*/ 0 h 920874"/>
                <a:gd name="connsiteX0" fmla="*/ 0 w 1130243"/>
                <a:gd name="connsiteY0" fmla="*/ 0 h 920874"/>
                <a:gd name="connsiteX1" fmla="*/ 938254 w 1130243"/>
                <a:gd name="connsiteY1" fmla="*/ 0 h 920874"/>
                <a:gd name="connsiteX2" fmla="*/ 1130243 w 1130243"/>
                <a:gd name="connsiteY2" fmla="*/ 477215 h 920874"/>
                <a:gd name="connsiteX3" fmla="*/ 938254 w 1130243"/>
                <a:gd name="connsiteY3" fmla="*/ 920874 h 920874"/>
                <a:gd name="connsiteX4" fmla="*/ 0 w 1130243"/>
                <a:gd name="connsiteY4" fmla="*/ 920874 h 920874"/>
                <a:gd name="connsiteX5" fmla="*/ 0 w 1130243"/>
                <a:gd name="connsiteY5" fmla="*/ 0 h 92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243" h="920874">
                  <a:moveTo>
                    <a:pt x="0" y="0"/>
                  </a:moveTo>
                  <a:lnTo>
                    <a:pt x="938254" y="0"/>
                  </a:lnTo>
                  <a:lnTo>
                    <a:pt x="1130243" y="477215"/>
                  </a:lnTo>
                  <a:lnTo>
                    <a:pt x="938254" y="920874"/>
                  </a:lnTo>
                  <a:lnTo>
                    <a:pt x="0" y="9208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064904-9CFA-45C8-B97D-D475A9E96640}"/>
                </a:ext>
              </a:extLst>
            </p:cNvPr>
            <p:cNvSpPr txBox="1"/>
            <p:nvPr/>
          </p:nvSpPr>
          <p:spPr>
            <a:xfrm>
              <a:off x="5787366" y="1297294"/>
              <a:ext cx="2890600" cy="53071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 defTabSz="914378">
                <a:spcAft>
                  <a:spcPts val="12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News Gothic MT" panose="020B0504020203020204" pitchFamily="34" charset="0"/>
                  <a:ea typeface="Franklin Gothic Medium" charset="0"/>
                  <a:cs typeface="Nirmala UI" panose="020B0502040204020203" pitchFamily="34" charset="0"/>
                </a:rPr>
                <a:t>Phase 2b</a:t>
              </a:r>
            </a:p>
          </p:txBody>
        </p:sp>
        <p:sp>
          <p:nvSpPr>
            <p:cNvPr id="7" name="Pentagon 4">
              <a:extLst>
                <a:ext uri="{FF2B5EF4-FFF2-40B4-BE49-F238E27FC236}">
                  <a16:creationId xmlns:a16="http://schemas.microsoft.com/office/drawing/2014/main" id="{B17269C8-1A65-44CE-8FFF-B7CE71E2EE33}"/>
                </a:ext>
              </a:extLst>
            </p:cNvPr>
            <p:cNvSpPr/>
            <p:nvPr/>
          </p:nvSpPr>
          <p:spPr>
            <a:xfrm>
              <a:off x="3117867" y="1250681"/>
              <a:ext cx="3267983" cy="637369"/>
            </a:xfrm>
            <a:custGeom>
              <a:avLst/>
              <a:gdLst>
                <a:gd name="connsiteX0" fmla="*/ 0 w 1398691"/>
                <a:gd name="connsiteY0" fmla="*/ 0 h 920874"/>
                <a:gd name="connsiteX1" fmla="*/ 938254 w 1398691"/>
                <a:gd name="connsiteY1" fmla="*/ 0 h 920874"/>
                <a:gd name="connsiteX2" fmla="*/ 1398691 w 1398691"/>
                <a:gd name="connsiteY2" fmla="*/ 460437 h 920874"/>
                <a:gd name="connsiteX3" fmla="*/ 938254 w 1398691"/>
                <a:gd name="connsiteY3" fmla="*/ 920874 h 920874"/>
                <a:gd name="connsiteX4" fmla="*/ 0 w 1398691"/>
                <a:gd name="connsiteY4" fmla="*/ 920874 h 920874"/>
                <a:gd name="connsiteX5" fmla="*/ 0 w 1398691"/>
                <a:gd name="connsiteY5" fmla="*/ 0 h 920874"/>
                <a:gd name="connsiteX0" fmla="*/ 0 w 1163799"/>
                <a:gd name="connsiteY0" fmla="*/ 0 h 920874"/>
                <a:gd name="connsiteX1" fmla="*/ 938254 w 1163799"/>
                <a:gd name="connsiteY1" fmla="*/ 0 h 920874"/>
                <a:gd name="connsiteX2" fmla="*/ 1163799 w 1163799"/>
                <a:gd name="connsiteY2" fmla="*/ 468826 h 920874"/>
                <a:gd name="connsiteX3" fmla="*/ 938254 w 1163799"/>
                <a:gd name="connsiteY3" fmla="*/ 920874 h 920874"/>
                <a:gd name="connsiteX4" fmla="*/ 0 w 1163799"/>
                <a:gd name="connsiteY4" fmla="*/ 920874 h 920874"/>
                <a:gd name="connsiteX5" fmla="*/ 0 w 1163799"/>
                <a:gd name="connsiteY5" fmla="*/ 0 h 920874"/>
                <a:gd name="connsiteX0" fmla="*/ 0 w 1130243"/>
                <a:gd name="connsiteY0" fmla="*/ 0 h 920874"/>
                <a:gd name="connsiteX1" fmla="*/ 938254 w 1130243"/>
                <a:gd name="connsiteY1" fmla="*/ 0 h 920874"/>
                <a:gd name="connsiteX2" fmla="*/ 1130243 w 1130243"/>
                <a:gd name="connsiteY2" fmla="*/ 477215 h 920874"/>
                <a:gd name="connsiteX3" fmla="*/ 938254 w 1130243"/>
                <a:gd name="connsiteY3" fmla="*/ 920874 h 920874"/>
                <a:gd name="connsiteX4" fmla="*/ 0 w 1130243"/>
                <a:gd name="connsiteY4" fmla="*/ 920874 h 920874"/>
                <a:gd name="connsiteX5" fmla="*/ 0 w 1130243"/>
                <a:gd name="connsiteY5" fmla="*/ 0 h 92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243" h="920874">
                  <a:moveTo>
                    <a:pt x="0" y="0"/>
                  </a:moveTo>
                  <a:lnTo>
                    <a:pt x="938254" y="0"/>
                  </a:lnTo>
                  <a:lnTo>
                    <a:pt x="1130243" y="477215"/>
                  </a:lnTo>
                  <a:lnTo>
                    <a:pt x="938254" y="920874"/>
                  </a:lnTo>
                  <a:lnTo>
                    <a:pt x="0" y="9208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CE1BE3-EB44-4066-98E6-EDE1E918A807}"/>
                </a:ext>
              </a:extLst>
            </p:cNvPr>
            <p:cNvSpPr txBox="1"/>
            <p:nvPr/>
          </p:nvSpPr>
          <p:spPr>
            <a:xfrm>
              <a:off x="3117870" y="1297294"/>
              <a:ext cx="2713025" cy="53071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 defTabSz="914378">
                <a:spcAft>
                  <a:spcPts val="12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News Gothic MT" panose="020B0504020203020204" pitchFamily="34" charset="0"/>
                  <a:ea typeface="Franklin Gothic Medium" charset="0"/>
                  <a:cs typeface="Nirmala UI" panose="020B0502040204020203" pitchFamily="34" charset="0"/>
                </a:rPr>
                <a:t>Phase 2a</a:t>
              </a:r>
            </a:p>
          </p:txBody>
        </p:sp>
        <p:sp>
          <p:nvSpPr>
            <p:cNvPr id="9" name="Pentagon 4">
              <a:extLst>
                <a:ext uri="{FF2B5EF4-FFF2-40B4-BE49-F238E27FC236}">
                  <a16:creationId xmlns:a16="http://schemas.microsoft.com/office/drawing/2014/main" id="{96E5DF59-88FD-474D-9210-150C11289CDF}"/>
                </a:ext>
              </a:extLst>
            </p:cNvPr>
            <p:cNvSpPr/>
            <p:nvPr/>
          </p:nvSpPr>
          <p:spPr>
            <a:xfrm>
              <a:off x="450660" y="1250680"/>
              <a:ext cx="3248905" cy="637371"/>
            </a:xfrm>
            <a:custGeom>
              <a:avLst/>
              <a:gdLst>
                <a:gd name="connsiteX0" fmla="*/ 0 w 1398691"/>
                <a:gd name="connsiteY0" fmla="*/ 0 h 920874"/>
                <a:gd name="connsiteX1" fmla="*/ 938254 w 1398691"/>
                <a:gd name="connsiteY1" fmla="*/ 0 h 920874"/>
                <a:gd name="connsiteX2" fmla="*/ 1398691 w 1398691"/>
                <a:gd name="connsiteY2" fmla="*/ 460437 h 920874"/>
                <a:gd name="connsiteX3" fmla="*/ 938254 w 1398691"/>
                <a:gd name="connsiteY3" fmla="*/ 920874 h 920874"/>
                <a:gd name="connsiteX4" fmla="*/ 0 w 1398691"/>
                <a:gd name="connsiteY4" fmla="*/ 920874 h 920874"/>
                <a:gd name="connsiteX5" fmla="*/ 0 w 1398691"/>
                <a:gd name="connsiteY5" fmla="*/ 0 h 920874"/>
                <a:gd name="connsiteX0" fmla="*/ 0 w 1163799"/>
                <a:gd name="connsiteY0" fmla="*/ 0 h 920874"/>
                <a:gd name="connsiteX1" fmla="*/ 938254 w 1163799"/>
                <a:gd name="connsiteY1" fmla="*/ 0 h 920874"/>
                <a:gd name="connsiteX2" fmla="*/ 1163799 w 1163799"/>
                <a:gd name="connsiteY2" fmla="*/ 468826 h 920874"/>
                <a:gd name="connsiteX3" fmla="*/ 938254 w 1163799"/>
                <a:gd name="connsiteY3" fmla="*/ 920874 h 920874"/>
                <a:gd name="connsiteX4" fmla="*/ 0 w 1163799"/>
                <a:gd name="connsiteY4" fmla="*/ 920874 h 920874"/>
                <a:gd name="connsiteX5" fmla="*/ 0 w 1163799"/>
                <a:gd name="connsiteY5" fmla="*/ 0 h 920874"/>
                <a:gd name="connsiteX0" fmla="*/ 0 w 1130243"/>
                <a:gd name="connsiteY0" fmla="*/ 0 h 920874"/>
                <a:gd name="connsiteX1" fmla="*/ 938254 w 1130243"/>
                <a:gd name="connsiteY1" fmla="*/ 0 h 920874"/>
                <a:gd name="connsiteX2" fmla="*/ 1130243 w 1130243"/>
                <a:gd name="connsiteY2" fmla="*/ 477215 h 920874"/>
                <a:gd name="connsiteX3" fmla="*/ 938254 w 1130243"/>
                <a:gd name="connsiteY3" fmla="*/ 920874 h 920874"/>
                <a:gd name="connsiteX4" fmla="*/ 0 w 1130243"/>
                <a:gd name="connsiteY4" fmla="*/ 920874 h 920874"/>
                <a:gd name="connsiteX5" fmla="*/ 0 w 1130243"/>
                <a:gd name="connsiteY5" fmla="*/ 0 h 92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243" h="920874">
                  <a:moveTo>
                    <a:pt x="0" y="0"/>
                  </a:moveTo>
                  <a:lnTo>
                    <a:pt x="938254" y="0"/>
                  </a:lnTo>
                  <a:lnTo>
                    <a:pt x="1130243" y="477215"/>
                  </a:lnTo>
                  <a:lnTo>
                    <a:pt x="938254" y="920874"/>
                  </a:lnTo>
                  <a:lnTo>
                    <a:pt x="0" y="9208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3722A8-99C4-4315-ADAC-2B186E80BAC8}"/>
                </a:ext>
              </a:extLst>
            </p:cNvPr>
            <p:cNvSpPr txBox="1"/>
            <p:nvPr/>
          </p:nvSpPr>
          <p:spPr>
            <a:xfrm>
              <a:off x="448367" y="1297294"/>
              <a:ext cx="2668747" cy="53071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 defTabSz="914378">
                <a:spcAft>
                  <a:spcPts val="120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News Gothic MT" panose="020B0504020203020204" pitchFamily="34" charset="0"/>
                  <a:ea typeface="Franklin Gothic Medium" charset="0"/>
                  <a:cs typeface="Nirmala UI" panose="020B0502040204020203" pitchFamily="34" charset="0"/>
                </a:rPr>
                <a:t>Phase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44F44C-E74A-4A7C-8D14-72B25DB4E47D}"/>
                </a:ext>
              </a:extLst>
            </p:cNvPr>
            <p:cNvSpPr/>
            <p:nvPr/>
          </p:nvSpPr>
          <p:spPr>
            <a:xfrm>
              <a:off x="474091" y="1979133"/>
              <a:ext cx="2642355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Ad5 Ag85A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McMaster,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CanSino</a:t>
              </a:r>
              <a:endParaRPr lang="en-US" sz="1000" dirty="0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3C3285-A32F-4E1B-AF36-5C4D6687A556}"/>
                </a:ext>
              </a:extLst>
            </p:cNvPr>
            <p:cNvSpPr/>
            <p:nvPr/>
          </p:nvSpPr>
          <p:spPr>
            <a:xfrm>
              <a:off x="474091" y="2790239"/>
              <a:ext cx="2642355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ChAdOx1.85A/MVA85A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Oxford, Birmingham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91DB09-3EBD-444A-B5D3-186604DA905C}"/>
                </a:ext>
              </a:extLst>
            </p:cNvPr>
            <p:cNvSpPr/>
            <p:nvPr/>
          </p:nvSpPr>
          <p:spPr>
            <a:xfrm>
              <a:off x="3295376" y="1979133"/>
              <a:ext cx="2641600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TB/FLU-04L</a:t>
              </a:r>
              <a:r>
                <a:rPr lang="en-US" sz="10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 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RIBSP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0AAEF7-8E13-46AE-B01D-FED1EDE72CF4}"/>
                </a:ext>
              </a:extLst>
            </p:cNvPr>
            <p:cNvSpPr/>
            <p:nvPr/>
          </p:nvSpPr>
          <p:spPr>
            <a:xfrm>
              <a:off x="3305988" y="2772011"/>
              <a:ext cx="2642355" cy="731520"/>
            </a:xfrm>
            <a:prstGeom prst="rect">
              <a:avLst/>
            </a:prstGeom>
            <a:solidFill>
              <a:schemeClr val="accent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H56: IC31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SSI,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Valneva</a:t>
              </a: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,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Aeras</a:t>
              </a:r>
              <a:endParaRPr lang="en-US" sz="1000" dirty="0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BC24F2-E496-4606-8316-A14F3642E6F9}"/>
                </a:ext>
              </a:extLst>
            </p:cNvPr>
            <p:cNvSpPr/>
            <p:nvPr/>
          </p:nvSpPr>
          <p:spPr>
            <a:xfrm>
              <a:off x="3305988" y="3583117"/>
              <a:ext cx="2642355" cy="731520"/>
            </a:xfrm>
            <a:prstGeom prst="rect">
              <a:avLst/>
            </a:prstGeom>
            <a:solidFill>
              <a:schemeClr val="accent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H4: IC31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Sanofi Pasteur, SSI,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Aeras</a:t>
              </a:r>
              <a:endParaRPr lang="en-US" sz="1000" dirty="0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CB4AB4-2516-4282-888C-8FDF746B63C9}"/>
                </a:ext>
              </a:extLst>
            </p:cNvPr>
            <p:cNvSpPr/>
            <p:nvPr/>
          </p:nvSpPr>
          <p:spPr>
            <a:xfrm>
              <a:off x="3305988" y="4394223"/>
              <a:ext cx="2642355" cy="731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ID93 + GLA-SE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IDRI,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Wellcome</a:t>
              </a: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 Trust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CD6C1C-CBB3-4F15-BD1D-AE415D52F296}"/>
                </a:ext>
              </a:extLst>
            </p:cNvPr>
            <p:cNvSpPr/>
            <p:nvPr/>
          </p:nvSpPr>
          <p:spPr>
            <a:xfrm>
              <a:off x="6111863" y="1990605"/>
              <a:ext cx="2642355" cy="731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M72 + AS01E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GSK,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Aeras</a:t>
              </a:r>
              <a:endParaRPr lang="en-US" sz="1000" dirty="0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DB82FC-FA19-4D43-93E8-971F536B9DF7}"/>
                </a:ext>
              </a:extLst>
            </p:cNvPr>
            <p:cNvSpPr/>
            <p:nvPr/>
          </p:nvSpPr>
          <p:spPr>
            <a:xfrm>
              <a:off x="8934577" y="1986047"/>
              <a:ext cx="2641600" cy="731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i="1" dirty="0" err="1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Vaccae</a:t>
              </a:r>
              <a:r>
                <a:rPr lang="en-US" sz="1000" b="1" i="1" baseline="30000" dirty="0" err="1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TM</a:t>
              </a:r>
              <a:r>
                <a:rPr lang="en-US" sz="10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 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Anhui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Zhifei</a:t>
              </a: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Longcom</a:t>
              </a:r>
              <a:endParaRPr lang="en-US" sz="1000" dirty="0">
                <a:solidFill>
                  <a:prstClr val="white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7C02B1-2B2E-4BB1-B26C-001358CEC295}"/>
                </a:ext>
              </a:extLst>
            </p:cNvPr>
            <p:cNvSpPr/>
            <p:nvPr/>
          </p:nvSpPr>
          <p:spPr>
            <a:xfrm>
              <a:off x="3315174" y="6027058"/>
              <a:ext cx="2642355" cy="731520"/>
            </a:xfrm>
            <a:prstGeom prst="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MTBVAC 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Biofabri, TBVI,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Zaragosa</a:t>
              </a: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, Aeras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FF1790-4D3D-4936-BB36-F3892A78B841}"/>
                </a:ext>
              </a:extLst>
            </p:cNvPr>
            <p:cNvSpPr/>
            <p:nvPr/>
          </p:nvSpPr>
          <p:spPr>
            <a:xfrm>
              <a:off x="6111865" y="2790431"/>
              <a:ext cx="2642355" cy="731520"/>
            </a:xfrm>
            <a:prstGeom prst="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DAR-901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Dartmouth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F06E73-1B14-47F4-A65B-71ADCDBCD5D6}"/>
                </a:ext>
              </a:extLst>
            </p:cNvPr>
            <p:cNvSpPr/>
            <p:nvPr/>
          </p:nvSpPr>
          <p:spPr>
            <a:xfrm>
              <a:off x="3315929" y="5228085"/>
              <a:ext cx="2641600" cy="731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RUTI</a:t>
              </a:r>
              <a:r>
                <a:rPr lang="en-US" sz="10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 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Archivel</a:t>
              </a: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Farma</a:t>
              </a: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, S.L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4307FA-5401-40B8-87C6-101AC4216D60}"/>
                </a:ext>
              </a:extLst>
            </p:cNvPr>
            <p:cNvSpPr/>
            <p:nvPr/>
          </p:nvSpPr>
          <p:spPr>
            <a:xfrm>
              <a:off x="8934577" y="2796848"/>
              <a:ext cx="2641600" cy="731520"/>
            </a:xfrm>
            <a:prstGeom prst="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VPM 1002</a:t>
              </a:r>
              <a:r>
                <a:rPr lang="en-US" sz="10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 </a:t>
              </a: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SII, Max Planck, VPM, TBVI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384282-5884-4E9A-B589-5D8DE809D2C1}"/>
                </a:ext>
              </a:extLst>
            </p:cNvPr>
            <p:cNvSpPr/>
            <p:nvPr/>
          </p:nvSpPr>
          <p:spPr>
            <a:xfrm>
              <a:off x="8934577" y="3607649"/>
              <a:ext cx="2641600" cy="731520"/>
            </a:xfrm>
            <a:prstGeom prst="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571486">
                <a:lnSpc>
                  <a:spcPts val="14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MIP</a:t>
              </a:r>
              <a:endParaRPr lang="en-US" sz="1000" b="1" dirty="0">
                <a:solidFill>
                  <a:srgbClr val="FFFFFF"/>
                </a:solidFill>
                <a:latin typeface="News Gothic MT" panose="020B0504020203020204" pitchFamily="34" charset="0"/>
                <a:cs typeface="Nirmala UI" panose="020B0502040204020203" pitchFamily="34" charset="0"/>
              </a:endParaRPr>
            </a:p>
            <a:p>
              <a:pPr algn="ctr" defTabSz="571486">
                <a:lnSpc>
                  <a:spcPts val="1400"/>
                </a:lnSpc>
                <a:defRPr/>
              </a:pPr>
              <a:r>
                <a:rPr lang="en-US" sz="1000" dirty="0" err="1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Candila</a:t>
              </a:r>
              <a:r>
                <a:rPr lang="en-US" sz="1000" dirty="0">
                  <a:solidFill>
                    <a:prstClr val="white"/>
                  </a:solidFill>
                  <a:latin typeface="News Gothic MT" panose="020B0504020203020204" pitchFamily="34" charset="0"/>
                  <a:cs typeface="Nirmala UI" panose="020B0502040204020203" pitchFamily="34" charset="0"/>
                </a:rPr>
                <a:t>, ICMR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B58D61-C1DC-4CAE-9088-4897879BDE0F}"/>
              </a:ext>
            </a:extLst>
          </p:cNvPr>
          <p:cNvSpPr txBox="1"/>
          <p:nvPr/>
        </p:nvSpPr>
        <p:spPr>
          <a:xfrm>
            <a:off x="394064" y="1357882"/>
            <a:ext cx="891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ws Gothic MT" panose="020B0504020203020204" pitchFamily="34" charset="0"/>
                <a:cs typeface="Nirmala UI" panose="020B0502040204020203" pitchFamily="34" charset="0"/>
              </a:rPr>
              <a:t>“Fast followers”: </a:t>
            </a:r>
            <a:r>
              <a:rPr lang="en-US" sz="2400" dirty="0">
                <a:solidFill>
                  <a:srgbClr val="0070C0"/>
                </a:solidFill>
                <a:latin typeface="News Gothic MT" panose="020B0504020203020204" pitchFamily="34" charset="0"/>
                <a:cs typeface="Nirmala UI" panose="020B0502040204020203" pitchFamily="34" charset="0"/>
              </a:rPr>
              <a:t>viral vectored</a:t>
            </a:r>
            <a:r>
              <a:rPr lang="en-US" sz="2400" dirty="0">
                <a:latin typeface="News Gothic MT" panose="020B0504020203020204" pitchFamily="34" charset="0"/>
                <a:cs typeface="Nirmala UI" panose="020B0502040204020203" pitchFamily="34" charset="0"/>
              </a:rPr>
              <a:t>, </a:t>
            </a:r>
            <a:r>
              <a:rPr lang="en-US" sz="2400" dirty="0">
                <a:solidFill>
                  <a:schemeClr val="accent6"/>
                </a:solidFill>
                <a:latin typeface="News Gothic MT" panose="020B0504020203020204" pitchFamily="34" charset="0"/>
                <a:cs typeface="Nirmala UI" panose="020B0502040204020203" pitchFamily="34" charset="0"/>
              </a:rPr>
              <a:t>adjuvanted subunit </a:t>
            </a:r>
            <a:r>
              <a:rPr lang="en-US" sz="2400" dirty="0">
                <a:latin typeface="News Gothic MT" panose="020B0504020203020204" pitchFamily="34" charset="0"/>
                <a:cs typeface="Nirmala UI" panose="020B0502040204020203" pitchFamily="34" charset="0"/>
              </a:rPr>
              <a:t>and </a:t>
            </a:r>
            <a:r>
              <a:rPr lang="en-US" sz="2400" dirty="0">
                <a:solidFill>
                  <a:schemeClr val="accent2"/>
                </a:solidFill>
                <a:latin typeface="News Gothic MT" panose="020B0504020203020204" pitchFamily="34" charset="0"/>
                <a:cs typeface="Nirmala UI" panose="020B0502040204020203" pitchFamily="34" charset="0"/>
              </a:rPr>
              <a:t>whole cell </a:t>
            </a:r>
            <a:r>
              <a:rPr lang="en-US" sz="2400" dirty="0">
                <a:latin typeface="News Gothic MT" panose="020B0504020203020204" pitchFamily="34" charset="0"/>
                <a:cs typeface="Nirmala UI" panose="020B0502040204020203" pitchFamily="34" charset="0"/>
              </a:rPr>
              <a:t>vaccines in clinical testing</a:t>
            </a:r>
          </a:p>
        </p:txBody>
      </p:sp>
    </p:spTree>
    <p:extLst>
      <p:ext uri="{BB962C8B-B14F-4D97-AF65-F5344CB8AC3E}">
        <p14:creationId xmlns:p14="http://schemas.microsoft.com/office/powerpoint/2010/main" val="57602852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60337"/>
            <a:ext cx="763284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TPT and right to health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Beneficence</a:t>
            </a:r>
            <a:r>
              <a:rPr lang="en-GB" sz="2400" dirty="0"/>
              <a:t>: TPT works and all PLHIV including key populations (KP) have the right to TPT with ART and adherence support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Non-maleficence</a:t>
            </a:r>
            <a:r>
              <a:rPr lang="en-GB" sz="2400" dirty="0"/>
              <a:t>: TPT is safe and drug safety monitoring should be integrated in care – need more data on 3HP with dolutegravir on ART initiation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Autonomy</a:t>
            </a:r>
            <a:r>
              <a:rPr lang="en-GB" sz="2400" dirty="0"/>
              <a:t>: Treatment literacy on TPT is required for PLHIV with choice of TPT regimens (6H, 3HP, 3 HR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Vertical equity </a:t>
            </a:r>
            <a:endParaRPr lang="en-GB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A50F0-2949-D141-A881-210D3BBCF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17"/>
          <a:stretch/>
        </p:blipFill>
        <p:spPr>
          <a:xfrm>
            <a:off x="7908056" y="5376490"/>
            <a:ext cx="960735" cy="8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99" y="1412776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/>
              <a:t>All </a:t>
            </a:r>
            <a:r>
              <a:rPr lang="en-GB" sz="2800" dirty="0" smtClean="0"/>
              <a:t>PLHIV </a:t>
            </a:r>
            <a:r>
              <a:rPr lang="en-GB" sz="2800" dirty="0"/>
              <a:t>have the right to TPT integrated with ART</a:t>
            </a:r>
          </a:p>
          <a:p>
            <a:r>
              <a:rPr lang="en-GB" sz="2800" dirty="0"/>
              <a:t>Access to TPT for key populations living with HIV should be scaled up with increased access to </a:t>
            </a:r>
            <a:r>
              <a:rPr lang="en-GB" sz="2800" dirty="0" smtClean="0"/>
              <a:t>ART</a:t>
            </a:r>
          </a:p>
          <a:p>
            <a:r>
              <a:rPr lang="en-GB" sz="2800" dirty="0" smtClean="0"/>
              <a:t>Decrease</a:t>
            </a:r>
            <a:r>
              <a:rPr lang="en-ZA" sz="2800" dirty="0" smtClean="0"/>
              <a:t> </a:t>
            </a:r>
            <a:r>
              <a:rPr lang="en-ZA" sz="2800" dirty="0"/>
              <a:t>cost of rifapentine to make it accessible</a:t>
            </a:r>
          </a:p>
          <a:p>
            <a:r>
              <a:rPr lang="en-GB" sz="2800" dirty="0"/>
              <a:t>Ensure access to all recommended TPT regimens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3387E-A610-2F4C-8603-D2229064D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17"/>
          <a:stretch/>
        </p:blipFill>
        <p:spPr>
          <a:xfrm>
            <a:off x="7908056" y="5376490"/>
            <a:ext cx="960735" cy="8039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160337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smtClean="0"/>
              <a:t>TPT and right to health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693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Attention to latent TB infection will be key to decrease TB burden globally and in HIV programs</a:t>
            </a:r>
          </a:p>
          <a:p>
            <a:r>
              <a:rPr lang="en-GB" sz="2800" dirty="0" smtClean="0"/>
              <a:t>The tools exist:</a:t>
            </a:r>
          </a:p>
          <a:p>
            <a:pPr lvl="1"/>
            <a:r>
              <a:rPr lang="en-GB" sz="2400" dirty="0" smtClean="0"/>
              <a:t>Current regimens: 6INH, 3RH</a:t>
            </a:r>
          </a:p>
          <a:p>
            <a:pPr lvl="1"/>
            <a:r>
              <a:rPr lang="en-GB" sz="2400" dirty="0" smtClean="0"/>
              <a:t>New regimens: rifapentine-new models of care</a:t>
            </a:r>
          </a:p>
          <a:p>
            <a:pPr lvl="1"/>
            <a:r>
              <a:rPr lang="en-GB" sz="2400" dirty="0" smtClean="0"/>
              <a:t>Vaccines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TIME TO SCALE UP </a:t>
            </a:r>
          </a:p>
          <a:p>
            <a:pPr lvl="1"/>
            <a:endParaRPr lang="en-GB" sz="24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260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621894" cy="1470025"/>
          </a:xfrm>
        </p:spPr>
        <p:txBody>
          <a:bodyPr>
            <a:noAutofit/>
          </a:bodyPr>
          <a:lstStyle/>
          <a:p>
            <a:r>
              <a:rPr lang="en-US" sz="4000" dirty="0"/>
              <a:t>Highlights from </a:t>
            </a:r>
            <a:r>
              <a:rPr lang="en-US" sz="4000" dirty="0" smtClean="0"/>
              <a:t>the IAS TB/HIV 2019 </a:t>
            </a:r>
            <a:r>
              <a:rPr lang="en-US" sz="4000" dirty="0"/>
              <a:t>symposium </a:t>
            </a:r>
            <a:endParaRPr lang="en-GB" sz="4000" dirty="0">
              <a:solidFill>
                <a:srgbClr val="E3000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0287" y="5267488"/>
            <a:ext cx="9050812" cy="1113840"/>
          </a:xfrm>
        </p:spPr>
        <p:txBody>
          <a:bodyPr>
            <a:noAutofit/>
          </a:bodyPr>
          <a:lstStyle/>
          <a:p>
            <a:r>
              <a:rPr lang="en-GB" sz="2800" dirty="0" smtClean="0"/>
              <a:t>IAS 2019-Mexico</a:t>
            </a:r>
            <a:endParaRPr lang="en-US" sz="2800" dirty="0" smtClean="0"/>
          </a:p>
          <a:p>
            <a:r>
              <a:rPr lang="en-GB" sz="1800" dirty="0" smtClean="0"/>
              <a:t>Monday, July 22nd July, 2019</a:t>
            </a:r>
          </a:p>
          <a:p>
            <a:r>
              <a:rPr lang="en-GB" sz="1800" dirty="0" smtClean="0"/>
              <a:t>Lucia González Fernández, IAS, Geneva</a:t>
            </a:r>
            <a:endParaRPr lang="en-GB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25" y="1787748"/>
            <a:ext cx="6084735" cy="34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748062E-1122-4342-B8FB-1BD17706E840}"/>
              </a:ext>
            </a:extLst>
          </p:cNvPr>
          <p:cNvSpPr/>
          <p:nvPr/>
        </p:nvSpPr>
        <p:spPr>
          <a:xfrm>
            <a:off x="525611" y="975229"/>
            <a:ext cx="3395487" cy="482758"/>
          </a:xfrm>
          <a:prstGeom prst="rect">
            <a:avLst/>
          </a:prstGeom>
          <a:solidFill>
            <a:srgbClr val="009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E29C07-6449-0B47-802E-D85E33E84538}"/>
              </a:ext>
            </a:extLst>
          </p:cNvPr>
          <p:cNvSpPr txBox="1"/>
          <p:nvPr/>
        </p:nvSpPr>
        <p:spPr>
          <a:xfrm>
            <a:off x="1023154" y="998782"/>
            <a:ext cx="24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PROCESS OF CARE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0E3B264-1106-7146-A4BF-A444418D7E25}"/>
              </a:ext>
            </a:extLst>
          </p:cNvPr>
          <p:cNvSpPr/>
          <p:nvPr/>
        </p:nvSpPr>
        <p:spPr>
          <a:xfrm>
            <a:off x="4118635" y="975229"/>
            <a:ext cx="4659136" cy="482758"/>
          </a:xfrm>
          <a:prstGeom prst="rect">
            <a:avLst/>
          </a:prstGeom>
          <a:solidFill>
            <a:srgbClr val="009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F3538F-3696-9F45-8936-996919699CF9}"/>
              </a:ext>
            </a:extLst>
          </p:cNvPr>
          <p:cNvSpPr txBox="1"/>
          <p:nvPr/>
        </p:nvSpPr>
        <p:spPr>
          <a:xfrm>
            <a:off x="4643942" y="998782"/>
            <a:ext cx="3599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QUALITY IMPACT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8C05FAD-538F-DF44-955E-B5147E251A9E}"/>
              </a:ext>
            </a:extLst>
          </p:cNvPr>
          <p:cNvSpPr/>
          <p:nvPr/>
        </p:nvSpPr>
        <p:spPr>
          <a:xfrm>
            <a:off x="525611" y="3489892"/>
            <a:ext cx="1533346" cy="1844297"/>
          </a:xfrm>
          <a:prstGeom prst="rect">
            <a:avLst/>
          </a:prstGeom>
          <a:solidFill>
            <a:srgbClr val="009D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62405C-DB85-0647-844A-FD37678273CA}"/>
              </a:ext>
            </a:extLst>
          </p:cNvPr>
          <p:cNvSpPr txBox="1"/>
          <p:nvPr/>
        </p:nvSpPr>
        <p:spPr>
          <a:xfrm>
            <a:off x="510112" y="3489891"/>
            <a:ext cx="1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A5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POPULATION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2DF1B67-E3B7-A543-9301-95904E1F9475}"/>
              </a:ext>
            </a:extLst>
          </p:cNvPr>
          <p:cNvSpPr/>
          <p:nvPr/>
        </p:nvSpPr>
        <p:spPr>
          <a:xfrm>
            <a:off x="2196846" y="3489892"/>
            <a:ext cx="1533346" cy="1844297"/>
          </a:xfrm>
          <a:prstGeom prst="rect">
            <a:avLst/>
          </a:prstGeom>
          <a:solidFill>
            <a:srgbClr val="009D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DBAD922-9617-AA48-B550-401482C199B3}"/>
              </a:ext>
            </a:extLst>
          </p:cNvPr>
          <p:cNvSpPr txBox="1"/>
          <p:nvPr/>
        </p:nvSpPr>
        <p:spPr>
          <a:xfrm>
            <a:off x="2181347" y="3489891"/>
            <a:ext cx="1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A5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GOVERNANCE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91DABFD-0A00-8546-9E18-A6AE048133D1}"/>
              </a:ext>
            </a:extLst>
          </p:cNvPr>
          <p:cNvSpPr/>
          <p:nvPr/>
        </p:nvSpPr>
        <p:spPr>
          <a:xfrm>
            <a:off x="3868082" y="3489892"/>
            <a:ext cx="1533346" cy="1844297"/>
          </a:xfrm>
          <a:prstGeom prst="rect">
            <a:avLst/>
          </a:prstGeom>
          <a:solidFill>
            <a:srgbClr val="009D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4DCAE83-3C77-DD49-8059-BEF860D84710}"/>
              </a:ext>
            </a:extLst>
          </p:cNvPr>
          <p:cNvSpPr txBox="1"/>
          <p:nvPr/>
        </p:nvSpPr>
        <p:spPr>
          <a:xfrm>
            <a:off x="3852583" y="3489891"/>
            <a:ext cx="1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A5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PLATFORMS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0D60C72-4FB3-A64D-B505-8E8DCC85A9D8}"/>
              </a:ext>
            </a:extLst>
          </p:cNvPr>
          <p:cNvSpPr/>
          <p:nvPr/>
        </p:nvSpPr>
        <p:spPr>
          <a:xfrm>
            <a:off x="5539317" y="3489892"/>
            <a:ext cx="1533346" cy="1844297"/>
          </a:xfrm>
          <a:prstGeom prst="rect">
            <a:avLst/>
          </a:prstGeom>
          <a:solidFill>
            <a:srgbClr val="009D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0EC6927-D1A6-C546-B6F3-423D7995E6D2}"/>
              </a:ext>
            </a:extLst>
          </p:cNvPr>
          <p:cNvSpPr txBox="1"/>
          <p:nvPr/>
        </p:nvSpPr>
        <p:spPr>
          <a:xfrm>
            <a:off x="5523818" y="3489891"/>
            <a:ext cx="1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A5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PROVIDERS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BF1D95F-47F4-7543-998F-F37368BF58CF}"/>
              </a:ext>
            </a:extLst>
          </p:cNvPr>
          <p:cNvSpPr/>
          <p:nvPr/>
        </p:nvSpPr>
        <p:spPr>
          <a:xfrm>
            <a:off x="7226051" y="3489891"/>
            <a:ext cx="1533346" cy="1844297"/>
          </a:xfrm>
          <a:prstGeom prst="rect">
            <a:avLst/>
          </a:prstGeom>
          <a:solidFill>
            <a:srgbClr val="009D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8E432D5-AC07-D045-8B13-4D3F0704A5C6}"/>
              </a:ext>
            </a:extLst>
          </p:cNvPr>
          <p:cNvSpPr txBox="1"/>
          <p:nvPr/>
        </p:nvSpPr>
        <p:spPr>
          <a:xfrm>
            <a:off x="7210552" y="3489890"/>
            <a:ext cx="1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A5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TOOLS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2708A1-C769-DB49-8AE9-1512EC64E936}"/>
              </a:ext>
            </a:extLst>
          </p:cNvPr>
          <p:cNvSpPr/>
          <p:nvPr/>
        </p:nvSpPr>
        <p:spPr>
          <a:xfrm>
            <a:off x="497847" y="5465567"/>
            <a:ext cx="8261550" cy="482758"/>
          </a:xfrm>
          <a:prstGeom prst="rect">
            <a:avLst/>
          </a:prstGeom>
          <a:solidFill>
            <a:srgbClr val="009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A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5A2B47B-5B88-314A-8C69-3DBCAC82CDDC}"/>
              </a:ext>
            </a:extLst>
          </p:cNvPr>
          <p:cNvSpPr txBox="1"/>
          <p:nvPr/>
        </p:nvSpPr>
        <p:spPr>
          <a:xfrm>
            <a:off x="1452594" y="5496059"/>
            <a:ext cx="6382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FOUNDATIONS</a:t>
            </a:r>
          </a:p>
        </p:txBody>
      </p:sp>
      <p:sp>
        <p:nvSpPr>
          <p:cNvPr id="103" name="Pentagon 102">
            <a:extLst>
              <a:ext uri="{FF2B5EF4-FFF2-40B4-BE49-F238E27FC236}">
                <a16:creationId xmlns:a16="http://schemas.microsoft.com/office/drawing/2014/main" id="{9B879CA0-B9BB-EC43-BDEB-DB104167CC87}"/>
              </a:ext>
            </a:extLst>
          </p:cNvPr>
          <p:cNvSpPr/>
          <p:nvPr/>
        </p:nvSpPr>
        <p:spPr>
          <a:xfrm>
            <a:off x="564931" y="1575962"/>
            <a:ext cx="4193076" cy="1754593"/>
          </a:xfrm>
          <a:prstGeom prst="homePlate">
            <a:avLst>
              <a:gd name="adj" fmla="val 47692"/>
            </a:avLst>
          </a:prstGeom>
          <a:solidFill>
            <a:srgbClr val="009D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BAB47DDA-B4C2-A749-AC12-0CEFC5E3FD63}"/>
              </a:ext>
            </a:extLst>
          </p:cNvPr>
          <p:cNvSpPr/>
          <p:nvPr/>
        </p:nvSpPr>
        <p:spPr>
          <a:xfrm>
            <a:off x="4060585" y="1573507"/>
            <a:ext cx="4698812" cy="1750964"/>
          </a:xfrm>
          <a:custGeom>
            <a:avLst/>
            <a:gdLst>
              <a:gd name="connsiteX0" fmla="*/ 0 w 4698812"/>
              <a:gd name="connsiteY0" fmla="*/ 0 h 1750964"/>
              <a:gd name="connsiteX1" fmla="*/ 1404745 w 4698812"/>
              <a:gd name="connsiteY1" fmla="*/ 0 h 1750964"/>
              <a:gd name="connsiteX2" fmla="*/ 1411301 w 4698812"/>
              <a:gd name="connsiteY2" fmla="*/ 6689 h 1750964"/>
              <a:gd name="connsiteX3" fmla="*/ 4698812 w 4698812"/>
              <a:gd name="connsiteY3" fmla="*/ 6689 h 1750964"/>
              <a:gd name="connsiteX4" fmla="*/ 4698812 w 4698812"/>
              <a:gd name="connsiteY4" fmla="*/ 1750964 h 1750964"/>
              <a:gd name="connsiteX5" fmla="*/ 1404745 w 4698812"/>
              <a:gd name="connsiteY5" fmla="*/ 1750964 h 1750964"/>
              <a:gd name="connsiteX6" fmla="*/ 1157966 w 4698812"/>
              <a:gd name="connsiteY6" fmla="*/ 1750964 h 1750964"/>
              <a:gd name="connsiteX7" fmla="*/ 0 w 4698812"/>
              <a:gd name="connsiteY7" fmla="*/ 1750964 h 1750964"/>
              <a:gd name="connsiteX8" fmla="*/ 858007 w 4698812"/>
              <a:gd name="connsiteY8" fmla="*/ 875482 h 1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812" h="1750964">
                <a:moveTo>
                  <a:pt x="0" y="0"/>
                </a:moveTo>
                <a:lnTo>
                  <a:pt x="1404745" y="0"/>
                </a:lnTo>
                <a:lnTo>
                  <a:pt x="1411301" y="6689"/>
                </a:lnTo>
                <a:lnTo>
                  <a:pt x="4698812" y="6689"/>
                </a:lnTo>
                <a:lnTo>
                  <a:pt x="4698812" y="1750964"/>
                </a:lnTo>
                <a:lnTo>
                  <a:pt x="1404745" y="1750964"/>
                </a:lnTo>
                <a:lnTo>
                  <a:pt x="1157966" y="1750964"/>
                </a:lnTo>
                <a:lnTo>
                  <a:pt x="0" y="1750964"/>
                </a:lnTo>
                <a:lnTo>
                  <a:pt x="858007" y="875482"/>
                </a:lnTo>
                <a:close/>
              </a:path>
            </a:pathLst>
          </a:custGeom>
          <a:solidFill>
            <a:srgbClr val="009D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Graphic 8" descr="Clock">
            <a:extLst>
              <a:ext uri="{FF2B5EF4-FFF2-40B4-BE49-F238E27FC236}">
                <a16:creationId xmlns:a16="http://schemas.microsoft.com/office/drawing/2014/main" id="{D734A009-5291-4805-985F-3F7925C44E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3292" y="1620673"/>
            <a:ext cx="623673" cy="545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819289-D802-430A-AA24-F06E44797A43}"/>
              </a:ext>
            </a:extLst>
          </p:cNvPr>
          <p:cNvSpPr txBox="1"/>
          <p:nvPr/>
        </p:nvSpPr>
        <p:spPr>
          <a:xfrm>
            <a:off x="1207511" y="1709776"/>
            <a:ext cx="122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D91E44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2 Months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D91E44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</p:txBody>
      </p:sp>
      <p:pic>
        <p:nvPicPr>
          <p:cNvPr id="19" name="Graphic 18" descr="Medicine">
            <a:extLst>
              <a:ext uri="{FF2B5EF4-FFF2-40B4-BE49-F238E27FC236}">
                <a16:creationId xmlns:a16="http://schemas.microsoft.com/office/drawing/2014/main" id="{171A125A-37DE-4D39-B5A1-D7E081032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95432" y="2784424"/>
            <a:ext cx="492655" cy="4305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B0C844B-1EE3-4580-A028-1990ED5DC6D7}"/>
              </a:ext>
            </a:extLst>
          </p:cNvPr>
          <p:cNvSpPr txBox="1"/>
          <p:nvPr/>
        </p:nvSpPr>
        <p:spPr>
          <a:xfrm>
            <a:off x="2282842" y="2970236"/>
            <a:ext cx="103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D91E44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4%-38%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EB1AA0-802C-4BBC-80EB-6FE66866B9E6}"/>
              </a:ext>
            </a:extLst>
          </p:cNvPr>
          <p:cNvSpPr txBox="1"/>
          <p:nvPr/>
        </p:nvSpPr>
        <p:spPr>
          <a:xfrm>
            <a:off x="722569" y="3020211"/>
            <a:ext cx="204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Patients lost to follow-up: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EA64BB-250D-4BCC-A779-A1D54C02AB56}"/>
              </a:ext>
            </a:extLst>
          </p:cNvPr>
          <p:cNvSpPr txBox="1"/>
          <p:nvPr/>
        </p:nvSpPr>
        <p:spPr>
          <a:xfrm>
            <a:off x="2265371" y="1835740"/>
            <a:ext cx="1918070" cy="21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DIAGNOSTIC DELAY</a:t>
            </a:r>
            <a:endParaRPr kumimoji="0" lang="en-CA" sz="20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3FDBF4-79DE-43B6-8D64-30F2AC9E1383}"/>
              </a:ext>
            </a:extLst>
          </p:cNvPr>
          <p:cNvGrpSpPr/>
          <p:nvPr/>
        </p:nvGrpSpPr>
        <p:grpSpPr>
          <a:xfrm>
            <a:off x="468495" y="1893716"/>
            <a:ext cx="4177546" cy="1369882"/>
            <a:chOff x="353363" y="2398378"/>
            <a:chExt cx="4283759" cy="16072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624596-D9EE-4428-A79E-C850A8991E99}"/>
                </a:ext>
              </a:extLst>
            </p:cNvPr>
            <p:cNvSpPr txBox="1"/>
            <p:nvPr/>
          </p:nvSpPr>
          <p:spPr>
            <a:xfrm>
              <a:off x="353363" y="2866085"/>
              <a:ext cx="749508" cy="41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Only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ECFE867-0CE0-4039-A8EB-87438F03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326" y="2398378"/>
              <a:ext cx="376053" cy="160720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9A5833-77F9-4E5B-9FB8-7952DE09C884}"/>
                </a:ext>
              </a:extLst>
            </p:cNvPr>
            <p:cNvSpPr txBox="1"/>
            <p:nvPr/>
          </p:nvSpPr>
          <p:spPr>
            <a:xfrm>
              <a:off x="1622785" y="2707726"/>
              <a:ext cx="1658280" cy="9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Drug Susceptible TB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MDR-TB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LTBI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F1662D-0635-4246-BF27-795023F44B41}"/>
                </a:ext>
              </a:extLst>
            </p:cNvPr>
            <p:cNvSpPr txBox="1"/>
            <p:nvPr/>
          </p:nvSpPr>
          <p:spPr>
            <a:xfrm>
              <a:off x="1112982" y="2695079"/>
              <a:ext cx="914957" cy="98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91E44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1/2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91E44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1/5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91E44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1/5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6CF9B1C-ECA4-4B62-97CF-D83BD5100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2" t="14537" r="3987" b="15393"/>
            <a:stretch/>
          </p:blipFill>
          <p:spPr>
            <a:xfrm flipH="1">
              <a:off x="3046891" y="2622549"/>
              <a:ext cx="346188" cy="112616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D90D93-E8F7-4611-AF39-728A3F3CDC7A}"/>
                </a:ext>
              </a:extLst>
            </p:cNvPr>
            <p:cNvSpPr txBox="1"/>
            <p:nvPr/>
          </p:nvSpPr>
          <p:spPr>
            <a:xfrm>
              <a:off x="3335383" y="2752699"/>
              <a:ext cx="1301739" cy="69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120" normalizeH="0" baseline="0" noProof="0" dirty="0">
                  <a:ln>
                    <a:noFill/>
                  </a:ln>
                  <a:solidFill>
                    <a:srgbClr val="D91E44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DIAGNOSED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250" normalizeH="0" baseline="0" noProof="0" dirty="0">
                  <a:ln>
                    <a:noFill/>
                  </a:ln>
                  <a:solidFill>
                    <a:srgbClr val="D91E44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&amp;TREATED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500" b="0" i="0" u="none" strike="noStrike" kern="1200" cap="none" spc="25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(ADEQUATELY)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F8F024-BDA0-4EBF-824F-1A9BDB27E7B4}"/>
              </a:ext>
            </a:extLst>
          </p:cNvPr>
          <p:cNvGrpSpPr/>
          <p:nvPr/>
        </p:nvGrpSpPr>
        <p:grpSpPr>
          <a:xfrm>
            <a:off x="2169403" y="2550309"/>
            <a:ext cx="931811" cy="485223"/>
            <a:chOff x="4105496" y="2340264"/>
            <a:chExt cx="1582994" cy="1135835"/>
          </a:xfrm>
        </p:grpSpPr>
        <p:pic>
          <p:nvPicPr>
            <p:cNvPr id="43" name="Graphic 42" descr="Group">
              <a:extLst>
                <a:ext uri="{FF2B5EF4-FFF2-40B4-BE49-F238E27FC236}">
                  <a16:creationId xmlns:a16="http://schemas.microsoft.com/office/drawing/2014/main" id="{AFCC7C69-8022-4D15-BC00-C4D1C15C0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552655" y="2340264"/>
              <a:ext cx="1135835" cy="1135835"/>
            </a:xfrm>
            <a:prstGeom prst="rect">
              <a:avLst/>
            </a:prstGeom>
          </p:spPr>
        </p:pic>
        <p:pic>
          <p:nvPicPr>
            <p:cNvPr id="44" name="Graphic 43" descr="Man">
              <a:extLst>
                <a:ext uri="{FF2B5EF4-FFF2-40B4-BE49-F238E27FC236}">
                  <a16:creationId xmlns:a16="http://schemas.microsoft.com/office/drawing/2014/main" id="{08F6A2AB-A186-40D1-B92B-02068A73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4105496" y="2567092"/>
              <a:ext cx="691119" cy="691118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227E38-EB69-43D2-9541-BFF9C870E91B}"/>
              </a:ext>
            </a:extLst>
          </p:cNvPr>
          <p:cNvGrpSpPr/>
          <p:nvPr/>
        </p:nvGrpSpPr>
        <p:grpSpPr>
          <a:xfrm>
            <a:off x="4769953" y="1574840"/>
            <a:ext cx="2399287" cy="748863"/>
            <a:chOff x="4624452" y="2042751"/>
            <a:chExt cx="2329590" cy="1054173"/>
          </a:xfrm>
        </p:grpSpPr>
        <p:pic>
          <p:nvPicPr>
            <p:cNvPr id="52" name="Picture 2" descr="Image result for patient icon">
              <a:extLst>
                <a:ext uri="{FF2B5EF4-FFF2-40B4-BE49-F238E27FC236}">
                  <a16:creationId xmlns:a16="http://schemas.microsoft.com/office/drawing/2014/main" id="{CEAA038A-CD21-4792-8B20-CB177AF14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452" y="2147585"/>
              <a:ext cx="833657" cy="949339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A1F4C78-269E-4ECE-851E-EDA3295854BF}"/>
                </a:ext>
              </a:extLst>
            </p:cNvPr>
            <p:cNvGrpSpPr/>
            <p:nvPr/>
          </p:nvGrpSpPr>
          <p:grpSpPr>
            <a:xfrm>
              <a:off x="5540676" y="2042751"/>
              <a:ext cx="1413366" cy="778069"/>
              <a:chOff x="5796825" y="2078080"/>
              <a:chExt cx="1066882" cy="77806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B5B6FB5-3D04-46C9-A50F-F315DEF683CB}"/>
                  </a:ext>
                </a:extLst>
              </p:cNvPr>
              <p:cNvSpPr txBox="1"/>
              <p:nvPr/>
            </p:nvSpPr>
            <p:spPr>
              <a:xfrm>
                <a:off x="5796825" y="2078080"/>
                <a:ext cx="625205" cy="433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entury Gothic" charset="0"/>
                    <a:cs typeface="Century Gothic" charset="0"/>
                  </a:rPr>
                  <a:t>Costs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48DE23D-13E0-4F5A-AB06-2BAB8F731495}"/>
                  </a:ext>
                </a:extLst>
              </p:cNvPr>
              <p:cNvSpPr txBox="1"/>
              <p:nvPr/>
            </p:nvSpPr>
            <p:spPr>
              <a:xfrm>
                <a:off x="5796857" y="2422892"/>
                <a:ext cx="1066850" cy="433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entury Gothic" charset="0"/>
                    <a:cs typeface="Century Gothic" charset="0"/>
                  </a:rPr>
                  <a:t>Wait times</a:t>
                </a:r>
              </a:p>
            </p:txBody>
          </p:sp>
        </p:grpSp>
      </p:grpSp>
      <p:pic>
        <p:nvPicPr>
          <p:cNvPr id="66" name="Picture 6" descr="Related image">
            <a:extLst>
              <a:ext uri="{FF2B5EF4-FFF2-40B4-BE49-F238E27FC236}">
                <a16:creationId xmlns:a16="http://schemas.microsoft.com/office/drawing/2014/main" id="{4FCC0CD7-B338-4E62-ABB6-089FED932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/>
          <a:stretch/>
        </p:blipFill>
        <p:spPr bwMode="auto">
          <a:xfrm>
            <a:off x="7256847" y="1580898"/>
            <a:ext cx="1315651" cy="103655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9A4E8D0-0DAA-4708-B92F-AAC4DFF8A5BB}"/>
              </a:ext>
            </a:extLst>
          </p:cNvPr>
          <p:cNvSpPr txBox="1"/>
          <p:nvPr/>
        </p:nvSpPr>
        <p:spPr>
          <a:xfrm>
            <a:off x="7046351" y="1716267"/>
            <a:ext cx="1814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10.0 MILLION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new cases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558 000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new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MDR/RR-TB cases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4EA47A-3BD4-4041-A832-AAFAADE90F94}"/>
              </a:ext>
            </a:extLst>
          </p:cNvPr>
          <p:cNvSpPr/>
          <p:nvPr/>
        </p:nvSpPr>
        <p:spPr>
          <a:xfrm>
            <a:off x="6959116" y="2698573"/>
            <a:ext cx="1972808" cy="551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D91E44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1.6 million 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deaths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Case fatality =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D91E4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16%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D91E44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D91E44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230 000 MDR/RR-TB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deaths</a:t>
            </a:r>
          </a:p>
        </p:txBody>
      </p:sp>
      <p:pic>
        <p:nvPicPr>
          <p:cNvPr id="69" name="Picture 6" descr="Image result for tombstone icon">
            <a:extLst>
              <a:ext uri="{FF2B5EF4-FFF2-40B4-BE49-F238E27FC236}">
                <a16:creationId xmlns:a16="http://schemas.microsoft.com/office/drawing/2014/main" id="{26244DCC-F0D7-4F64-8DAC-15FEF5DE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69" y="2656808"/>
            <a:ext cx="599656" cy="524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DD4A4DFB-74E2-46D9-B0C8-50E0EF04515A}"/>
              </a:ext>
            </a:extLst>
          </p:cNvPr>
          <p:cNvGrpSpPr/>
          <p:nvPr/>
        </p:nvGrpSpPr>
        <p:grpSpPr>
          <a:xfrm>
            <a:off x="4594419" y="2625796"/>
            <a:ext cx="769712" cy="624734"/>
            <a:chOff x="9657246" y="2712089"/>
            <a:chExt cx="849938" cy="849938"/>
          </a:xfrm>
        </p:grpSpPr>
        <p:pic>
          <p:nvPicPr>
            <p:cNvPr id="72" name="Graphic 71" descr="Piggy Bank">
              <a:extLst>
                <a:ext uri="{FF2B5EF4-FFF2-40B4-BE49-F238E27FC236}">
                  <a16:creationId xmlns:a16="http://schemas.microsoft.com/office/drawing/2014/main" id="{8876BAB6-A4DB-4038-BC76-2E311EBBE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657246" y="2712089"/>
              <a:ext cx="849938" cy="849938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D5F5176-E161-46BD-9B03-FF120F6FAAC4}"/>
                </a:ext>
              </a:extLst>
            </p:cNvPr>
            <p:cNvSpPr txBox="1"/>
            <p:nvPr/>
          </p:nvSpPr>
          <p:spPr>
            <a:xfrm>
              <a:off x="9859101" y="2855428"/>
              <a:ext cx="466725" cy="544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 Light" panose="020F0302020204030204"/>
                  <a:ea typeface="Century Gothic" charset="0"/>
                  <a:cs typeface="Century Gothic" charset="0"/>
                </a:rPr>
                <a:t>$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C3F63F4C-0AA0-4904-9B96-5A1CEA70AEDA}"/>
              </a:ext>
            </a:extLst>
          </p:cNvPr>
          <p:cNvSpPr/>
          <p:nvPr/>
        </p:nvSpPr>
        <p:spPr>
          <a:xfrm>
            <a:off x="5292316" y="2473830"/>
            <a:ext cx="16298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TB PATIENTS SPENT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9DA5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&gt;1/2 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9DA5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annual income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ON CARE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C13500-FBD1-40DB-B592-4C0CC5812392}"/>
              </a:ext>
            </a:extLst>
          </p:cNvPr>
          <p:cNvSpPr/>
          <p:nvPr/>
        </p:nvSpPr>
        <p:spPr>
          <a:xfrm>
            <a:off x="503928" y="4221192"/>
            <a:ext cx="1477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50-60%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patients begin seeking care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informal &amp; private sectors</a:t>
            </a:r>
            <a:endParaRPr kumimoji="0" lang="en-US" sz="900" b="1" i="0" u="none" strike="noStrike" kern="1200" cap="none" spc="3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1FF98A72-48C3-4691-96DC-FC2C00F152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3725" y="3856097"/>
            <a:ext cx="418742" cy="3659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08DAA0C-CEC1-4DA1-A61B-D4A19895F1A6}"/>
              </a:ext>
            </a:extLst>
          </p:cNvPr>
          <p:cNvSpPr/>
          <p:nvPr/>
        </p:nvSpPr>
        <p:spPr>
          <a:xfrm>
            <a:off x="2127793" y="3745603"/>
            <a:ext cx="1349615" cy="842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52%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HBCs recommend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 Xpert MTB/RIF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as initial test. 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47%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have implemented this.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353B2F6-6551-45C0-A20C-B330520AD5F3}"/>
              </a:ext>
            </a:extLst>
          </p:cNvPr>
          <p:cNvSpPr/>
          <p:nvPr/>
        </p:nvSpPr>
        <p:spPr>
          <a:xfrm>
            <a:off x="2339968" y="4533912"/>
            <a:ext cx="146139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In 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8 low-income HBCs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, domestic funding represents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&lt; 7%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of NTP budget needs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BEE0ADC-535B-4777-9D4F-ED8BB221A2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3281273" y="3781417"/>
            <a:ext cx="373331" cy="3176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50ED8B4-B63E-4755-ADE9-71B3700390EE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71229" t="65684" r="3122" b="4871"/>
          <a:stretch/>
        </p:blipFill>
        <p:spPr>
          <a:xfrm>
            <a:off x="2186660" y="4556307"/>
            <a:ext cx="424036" cy="399919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8B1B144-F4B3-4643-8927-07CD8C968E71}"/>
              </a:ext>
            </a:extLst>
          </p:cNvPr>
          <p:cNvSpPr/>
          <p:nvPr/>
        </p:nvSpPr>
        <p:spPr>
          <a:xfrm>
            <a:off x="3904118" y="3781417"/>
            <a:ext cx="1363146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1.1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microscopy labs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per 100,000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1.3 DST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 per 5 million 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Limited accessibility to 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TB services at community level</a:t>
            </a:r>
          </a:p>
        </p:txBody>
      </p:sp>
      <p:pic>
        <p:nvPicPr>
          <p:cNvPr id="89" name="Graphic 38" descr="Microscope">
            <a:extLst>
              <a:ext uri="{FF2B5EF4-FFF2-40B4-BE49-F238E27FC236}">
                <a16:creationId xmlns:a16="http://schemas.microsoft.com/office/drawing/2014/main" id="{FBA8F524-68EA-4AFB-B325-F9456E5CA53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926823" y="3801428"/>
            <a:ext cx="491653" cy="429709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30B0DF9-7E54-4FE2-B562-BEDCD5A45DA7}"/>
              </a:ext>
            </a:extLst>
          </p:cNvPr>
          <p:cNvSpPr/>
          <p:nvPr/>
        </p:nvSpPr>
        <p:spPr>
          <a:xfrm>
            <a:off x="5570730" y="3816844"/>
            <a:ext cx="1491463" cy="13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3 health care providers</a:t>
            </a:r>
            <a:r>
              <a:rPr kumimoji="0" lang="en-CA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 </a:t>
            </a: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seen before diagnosis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28% - 45%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of providers </a:t>
            </a: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correctly manage </a:t>
            </a: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tuberculosis cases</a:t>
            </a:r>
          </a:p>
        </p:txBody>
      </p:sp>
      <p:pic>
        <p:nvPicPr>
          <p:cNvPr id="91" name="Picture 4" descr="Image result for icon doctor">
            <a:extLst>
              <a:ext uri="{FF2B5EF4-FFF2-40B4-BE49-F238E27FC236}">
                <a16:creationId xmlns:a16="http://schemas.microsoft.com/office/drawing/2014/main" id="{F2326C9F-6658-4244-B140-37DE7FBE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35" y="4155183"/>
            <a:ext cx="321604" cy="281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ABC1BAE-89CE-4F78-B55F-A1D2A891AB00}"/>
              </a:ext>
            </a:extLst>
          </p:cNvPr>
          <p:cNvSpPr/>
          <p:nvPr/>
        </p:nvSpPr>
        <p:spPr>
          <a:xfrm>
            <a:off x="7200738" y="3711152"/>
            <a:ext cx="1512990" cy="103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10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sputum smears for every Xpert test in HBCs.</a:t>
            </a: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20%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 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are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receiving </a:t>
            </a:r>
            <a:r>
              <a:rPr kumimoji="0" lang="en-CA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bedaquiline</a:t>
            </a: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 and </a:t>
            </a:r>
            <a:r>
              <a:rPr kumimoji="0" lang="en-CA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delamanid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C23B8660-EDEC-4D1C-994F-FF0EF8A2549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89710" y="4971487"/>
            <a:ext cx="334926" cy="292727"/>
          </a:xfrm>
          <a:prstGeom prst="rect">
            <a:avLst/>
          </a:prstGeom>
        </p:spPr>
      </p:pic>
      <p:sp>
        <p:nvSpPr>
          <p:cNvPr id="48" name="Arrow: Down 47">
            <a:extLst>
              <a:ext uri="{FF2B5EF4-FFF2-40B4-BE49-F238E27FC236}">
                <a16:creationId xmlns:a16="http://schemas.microsoft.com/office/drawing/2014/main" id="{E086996B-B269-4E05-B5F0-C2753ABA3590}"/>
              </a:ext>
            </a:extLst>
          </p:cNvPr>
          <p:cNvSpPr/>
          <p:nvPr/>
        </p:nvSpPr>
        <p:spPr>
          <a:xfrm rot="10800000">
            <a:off x="5568508" y="1638856"/>
            <a:ext cx="141946" cy="173402"/>
          </a:xfrm>
          <a:prstGeom prst="down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C8D26E-EA12-43F1-A8BF-83435C119682}"/>
              </a:ext>
            </a:extLst>
          </p:cNvPr>
          <p:cNvSpPr txBox="1"/>
          <p:nvPr/>
        </p:nvSpPr>
        <p:spPr>
          <a:xfrm>
            <a:off x="5705937" y="2057189"/>
            <a:ext cx="15898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Satisfaction </a:t>
            </a:r>
            <a:r>
              <a:rPr kumimoji="0" lang="en-CA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entury Gothic" charset="0"/>
                <a:cs typeface="Century Gothic" charset="0"/>
              </a:rPr>
              <a:t>(Additional research needed)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</p:txBody>
      </p:sp>
      <p:pic>
        <p:nvPicPr>
          <p:cNvPr id="1026" name="Picture 2" descr="Image result for question mark icon">
            <a:extLst>
              <a:ext uri="{FF2B5EF4-FFF2-40B4-BE49-F238E27FC236}">
                <a16:creationId xmlns:a16="http://schemas.microsoft.com/office/drawing/2014/main" id="{70E4EE0C-4F8E-4A18-A738-EE2974EB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18" y="2121203"/>
            <a:ext cx="247175" cy="21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Arrow: Down 47">
            <a:extLst>
              <a:ext uri="{FF2B5EF4-FFF2-40B4-BE49-F238E27FC236}">
                <a16:creationId xmlns:a16="http://schemas.microsoft.com/office/drawing/2014/main" id="{E086996B-B269-4E05-B5F0-C2753ABA3590}"/>
              </a:ext>
            </a:extLst>
          </p:cNvPr>
          <p:cNvSpPr/>
          <p:nvPr/>
        </p:nvSpPr>
        <p:spPr>
          <a:xfrm rot="10800000">
            <a:off x="5571239" y="1899816"/>
            <a:ext cx="141946" cy="173402"/>
          </a:xfrm>
          <a:prstGeom prst="downArrow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Century Gothic" charset="0"/>
              <a:cs typeface="Century Gothic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21CCCE9B-A7DD-6346-8300-4DC4D936589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02" y="5993854"/>
            <a:ext cx="2064124" cy="76534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FA71AE3-BD7C-974D-98CE-E9CE83ECD20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31" y="-133775"/>
            <a:ext cx="1476517" cy="111144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2C451807-CB47-104E-A94D-804D4FE2E25E}"/>
              </a:ext>
            </a:extLst>
          </p:cNvPr>
          <p:cNvSpPr txBox="1"/>
          <p:nvPr/>
        </p:nvSpPr>
        <p:spPr>
          <a:xfrm>
            <a:off x="22419" y="62948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Populations: Chin, D et al, (2017). Governance: Out of Step, Stop TB Partnership (2017), Stop TB Partnership (2014). Platforms: WHO (2014);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Huddart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S et al (2016). Providers: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Sreeramareddy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C. T., (2014); Das, J (2015); Daniels, B (2017); Sylvia, S (2017). Tools: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Cazabon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D (2017);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Pai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M (2017). Processes of Care: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Sreeramareddy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C. T (2009);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Subbaraman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R., (2016);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Naidoo, P (2017);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Alsdurf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H (2016); MacPherson, P., (2014). Quality Impact: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Tanimura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T (2014); </a:t>
            </a:r>
            <a:r>
              <a:rPr kumimoji="0" lang="en-CA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Onyeonoro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U. U., (2015); Naidoo, P (2015). Health Outcomes: WHO (2018)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7E24267-4373-7946-99B0-528A383845C9}"/>
              </a:ext>
            </a:extLst>
          </p:cNvPr>
          <p:cNvSpPr txBox="1"/>
          <p:nvPr/>
        </p:nvSpPr>
        <p:spPr>
          <a:xfrm>
            <a:off x="446070" y="221571"/>
            <a:ext cx="8267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Helvetica Neue" panose="02000503000000020004" pitchFamily="2" charset="0"/>
                <a:cs typeface="Helvetica Neue" panose="02000503000000020004" pitchFamily="2" charset="0"/>
              </a:rPr>
              <a:t>POOR QUALITY OF TUBERCULOSIS 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3475E-01F0-534D-9011-740A6D12F109}"/>
              </a:ext>
            </a:extLst>
          </p:cNvPr>
          <p:cNvSpPr txBox="1"/>
          <p:nvPr/>
        </p:nvSpPr>
        <p:spPr>
          <a:xfrm>
            <a:off x="525611" y="5993854"/>
            <a:ext cx="7078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Adapted from Figure 1; Reid, MJA et al (2019). Building a tuberculosis-free world:  The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Lancet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Commission on tuberculosis</a:t>
            </a:r>
          </a:p>
        </p:txBody>
      </p:sp>
      <p:sp>
        <p:nvSpPr>
          <p:cNvPr id="104" name="Pentagon 103">
            <a:extLst>
              <a:ext uri="{FF2B5EF4-FFF2-40B4-BE49-F238E27FC236}">
                <a16:creationId xmlns:a16="http://schemas.microsoft.com/office/drawing/2014/main" id="{11184C10-7B76-CB4F-8DF6-14A63D9E86C9}"/>
              </a:ext>
            </a:extLst>
          </p:cNvPr>
          <p:cNvSpPr/>
          <p:nvPr/>
        </p:nvSpPr>
        <p:spPr>
          <a:xfrm>
            <a:off x="561796" y="1572953"/>
            <a:ext cx="4193076" cy="1754593"/>
          </a:xfrm>
          <a:prstGeom prst="homePlate">
            <a:avLst>
              <a:gd name="adj" fmla="val 47692"/>
            </a:avLst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32B9713E-B80C-B540-885A-6151F5EE4BDE}"/>
              </a:ext>
            </a:extLst>
          </p:cNvPr>
          <p:cNvSpPr/>
          <p:nvPr/>
        </p:nvSpPr>
        <p:spPr>
          <a:xfrm>
            <a:off x="4107101" y="1572686"/>
            <a:ext cx="4698812" cy="1750964"/>
          </a:xfrm>
          <a:custGeom>
            <a:avLst/>
            <a:gdLst>
              <a:gd name="connsiteX0" fmla="*/ 0 w 4698812"/>
              <a:gd name="connsiteY0" fmla="*/ 0 h 1750964"/>
              <a:gd name="connsiteX1" fmla="*/ 1404745 w 4698812"/>
              <a:gd name="connsiteY1" fmla="*/ 0 h 1750964"/>
              <a:gd name="connsiteX2" fmla="*/ 1411301 w 4698812"/>
              <a:gd name="connsiteY2" fmla="*/ 6689 h 1750964"/>
              <a:gd name="connsiteX3" fmla="*/ 4698812 w 4698812"/>
              <a:gd name="connsiteY3" fmla="*/ 6689 h 1750964"/>
              <a:gd name="connsiteX4" fmla="*/ 4698812 w 4698812"/>
              <a:gd name="connsiteY4" fmla="*/ 1750964 h 1750964"/>
              <a:gd name="connsiteX5" fmla="*/ 1404745 w 4698812"/>
              <a:gd name="connsiteY5" fmla="*/ 1750964 h 1750964"/>
              <a:gd name="connsiteX6" fmla="*/ 1157966 w 4698812"/>
              <a:gd name="connsiteY6" fmla="*/ 1750964 h 1750964"/>
              <a:gd name="connsiteX7" fmla="*/ 0 w 4698812"/>
              <a:gd name="connsiteY7" fmla="*/ 1750964 h 1750964"/>
              <a:gd name="connsiteX8" fmla="*/ 858007 w 4698812"/>
              <a:gd name="connsiteY8" fmla="*/ 875482 h 1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812" h="1750964">
                <a:moveTo>
                  <a:pt x="0" y="0"/>
                </a:moveTo>
                <a:lnTo>
                  <a:pt x="1404745" y="0"/>
                </a:lnTo>
                <a:lnTo>
                  <a:pt x="1411301" y="6689"/>
                </a:lnTo>
                <a:lnTo>
                  <a:pt x="4698812" y="6689"/>
                </a:lnTo>
                <a:lnTo>
                  <a:pt x="4698812" y="1750964"/>
                </a:lnTo>
                <a:lnTo>
                  <a:pt x="1404745" y="1750964"/>
                </a:lnTo>
                <a:lnTo>
                  <a:pt x="1157966" y="1750964"/>
                </a:lnTo>
                <a:lnTo>
                  <a:pt x="0" y="1750964"/>
                </a:lnTo>
                <a:lnTo>
                  <a:pt x="858007" y="875482"/>
                </a:lnTo>
                <a:close/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ACFDDB2-9A3E-7A4A-81CB-10100B3D32DD}"/>
              </a:ext>
            </a:extLst>
          </p:cNvPr>
          <p:cNvSpPr/>
          <p:nvPr/>
        </p:nvSpPr>
        <p:spPr>
          <a:xfrm>
            <a:off x="508563" y="3518486"/>
            <a:ext cx="1533346" cy="1844297"/>
          </a:xfrm>
          <a:prstGeom prst="rect">
            <a:avLst/>
          </a:prstGeom>
          <a:solidFill>
            <a:srgbClr val="009DA5">
              <a:alpha val="20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2EADEA8-764F-504D-A766-5C36F82B2AD3}"/>
              </a:ext>
            </a:extLst>
          </p:cNvPr>
          <p:cNvSpPr/>
          <p:nvPr/>
        </p:nvSpPr>
        <p:spPr>
          <a:xfrm>
            <a:off x="5522269" y="3471627"/>
            <a:ext cx="1533346" cy="184429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5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8" grpId="0" animBg="1"/>
      <p:bldP spid="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8B3A3C9-4CB7-40C6-8899-12ADB0B8B28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6107" y="1196805"/>
            <a:ext cx="6344328" cy="250234"/>
          </a:xfrm>
        </p:spPr>
        <p:txBody>
          <a:bodyPr/>
          <a:lstStyle/>
          <a:p>
            <a:r>
              <a:rPr lang="en-US" dirty="0"/>
              <a:t>Percentage of people recently enrolled on HIV care placed on TB Preventive Therapy (TPT)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693E2-52F5-437B-A10E-66F40A31072A}"/>
              </a:ext>
            </a:extLst>
          </p:cNvPr>
          <p:cNvSpPr txBox="1"/>
          <p:nvPr/>
        </p:nvSpPr>
        <p:spPr>
          <a:xfrm>
            <a:off x="6615021" y="1377277"/>
            <a:ext cx="25078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FF0000"/>
                </a:solidFill>
                <a:latin typeface="Calibri" panose="020F0502020204030204"/>
              </a:rPr>
              <a:t>In 2017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, 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958 559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PLHIV received TPT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Of them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640 201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were among those newly enrolled in HIV care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Only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67 countries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reported. 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South Africa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accounted for 39% of global TPT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Coverage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among countries reporting is 36% avg.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out of global PLHIV newly recruited on care is lower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among all in HIV care globally is even lower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9710A-EBB9-4C4D-9799-A221CD31CCC8}"/>
              </a:ext>
            </a:extLst>
          </p:cNvPr>
          <p:cNvGrpSpPr/>
          <p:nvPr/>
        </p:nvGrpSpPr>
        <p:grpSpPr>
          <a:xfrm>
            <a:off x="116107" y="1904752"/>
            <a:ext cx="6520016" cy="3593513"/>
            <a:chOff x="154809" y="1396669"/>
            <a:chExt cx="8693355" cy="47913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D04DFA0-ED2C-4AED-B9AE-915DF19F97DA}"/>
                </a:ext>
              </a:extLst>
            </p:cNvPr>
            <p:cNvGrpSpPr/>
            <p:nvPr/>
          </p:nvGrpSpPr>
          <p:grpSpPr>
            <a:xfrm>
              <a:off x="154809" y="1396669"/>
              <a:ext cx="8693355" cy="4760573"/>
              <a:chOff x="154809" y="1490798"/>
              <a:chExt cx="8693355" cy="4760573"/>
            </a:xfrm>
          </p:grpSpPr>
          <p:pic>
            <p:nvPicPr>
              <p:cNvPr id="6" name="Picture 5" descr="Tuberculosis (TB) Maps - Mozilla Firefox">
                <a:extLst>
                  <a:ext uri="{FF2B5EF4-FFF2-40B4-BE49-F238E27FC236}">
                    <a16:creationId xmlns:a16="http://schemas.microsoft.com/office/drawing/2014/main" id="{1C53AEC0-0C17-421A-A977-D664DB1A69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4809" y="1490798"/>
                <a:ext cx="8693355" cy="4760573"/>
              </a:xfrm>
              <a:prstGeom prst="rect">
                <a:avLst/>
              </a:prstGeom>
            </p:spPr>
          </p:pic>
          <p:pic>
            <p:nvPicPr>
              <p:cNvPr id="8" name="Picture 7" descr="Tuberculosis (TB) Maps - Mozilla Firefox">
                <a:extLst>
                  <a:ext uri="{FF2B5EF4-FFF2-40B4-BE49-F238E27FC236}">
                    <a16:creationId xmlns:a16="http://schemas.microsoft.com/office/drawing/2014/main" id="{413516BA-B226-4D3A-BCA0-CCAC733E0F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4809" y="3429000"/>
                <a:ext cx="1606753" cy="2822371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BE09A7-C3F4-4129-95B9-FCA580523030}"/>
                </a:ext>
              </a:extLst>
            </p:cNvPr>
            <p:cNvSpPr txBox="1"/>
            <p:nvPr/>
          </p:nvSpPr>
          <p:spPr>
            <a:xfrm>
              <a:off x="4419220" y="5880243"/>
              <a:ext cx="335355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Source of data: WHO database accessed Oct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91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854968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Treatment for </a:t>
            </a:r>
            <a:r>
              <a:rPr lang="en-US" sz="3000" dirty="0"/>
              <a:t>t</a:t>
            </a:r>
            <a:r>
              <a:rPr lang="en-US" sz="3000" dirty="0" smtClean="0"/>
              <a:t>uberculosis infection: a cornerstone for TB elimination </a:t>
            </a:r>
            <a:br>
              <a:rPr lang="en-US" sz="3000" dirty="0" smtClean="0"/>
            </a:br>
            <a:endParaRPr lang="en-GB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TB preventive therapy effectiveness well known for more than 60 years</a:t>
            </a:r>
          </a:p>
          <a:p>
            <a:r>
              <a:rPr lang="en-GB" sz="2400" dirty="0" smtClean="0"/>
              <a:t>“Forgotten” health intervention</a:t>
            </a:r>
          </a:p>
          <a:p>
            <a:r>
              <a:rPr lang="en-GB" sz="2400" dirty="0" smtClean="0"/>
              <a:t>Gaining momentum in global health as a key strategy to decrease burden of disease, mortality and progress towards TB elimination</a:t>
            </a:r>
          </a:p>
          <a:p>
            <a:r>
              <a:rPr lang="en-GB" sz="2400" dirty="0" smtClean="0"/>
              <a:t>The 2018 HLM on TB set up a target of 6 million PLHIV to treat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93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713" y="332656"/>
            <a:ext cx="74271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Treatment of TB infection: TB preventive therapy </a:t>
            </a:r>
            <a:br>
              <a:rPr lang="en-US" sz="3000" dirty="0" smtClean="0"/>
            </a:br>
            <a:endParaRPr lang="en-GB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“Old option”: 6m INH</a:t>
            </a:r>
          </a:p>
          <a:p>
            <a:pPr lvl="1"/>
            <a:r>
              <a:rPr lang="en-GB" sz="2400" dirty="0" smtClean="0"/>
              <a:t>Widely available</a:t>
            </a:r>
          </a:p>
          <a:p>
            <a:pPr lvl="1"/>
            <a:r>
              <a:rPr lang="en-GB" sz="2400" dirty="0" smtClean="0"/>
              <a:t>Low uptake and variable treatment outcomes</a:t>
            </a:r>
          </a:p>
          <a:p>
            <a:pPr lvl="1"/>
            <a:r>
              <a:rPr lang="en-GB" sz="2400" dirty="0" smtClean="0"/>
              <a:t>Infrequent grades 3-4 side effects</a:t>
            </a:r>
          </a:p>
          <a:p>
            <a:pPr lvl="1"/>
            <a:r>
              <a:rPr lang="en-GB" sz="2400" dirty="0" smtClean="0"/>
              <a:t>Compatible with all ART</a:t>
            </a:r>
            <a:endParaRPr lang="en-GB" sz="2400" dirty="0"/>
          </a:p>
          <a:p>
            <a:pPr lvl="1"/>
            <a:r>
              <a:rPr lang="en-GB" sz="2400" dirty="0" smtClean="0"/>
              <a:t>New voices: </a:t>
            </a:r>
          </a:p>
          <a:p>
            <a:pPr lvl="2"/>
            <a:r>
              <a:rPr lang="en-GB" sz="2000" dirty="0" smtClean="0"/>
              <a:t>Long and “not friendly enough regimen”</a:t>
            </a:r>
          </a:p>
          <a:p>
            <a:pPr lvl="2"/>
            <a:r>
              <a:rPr lang="en-GB" sz="2000" dirty="0" smtClean="0"/>
              <a:t>Manageable but relatively common side effects</a:t>
            </a:r>
          </a:p>
          <a:p>
            <a:pPr marL="914400" lvl="2" indent="0">
              <a:buNone/>
            </a:pPr>
            <a:endParaRPr lang="en-GB" sz="20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08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Treatment of TB infection: TB preventive therapy </a:t>
            </a:r>
            <a:br>
              <a:rPr lang="en-US" sz="3000" dirty="0" smtClean="0"/>
            </a:br>
            <a:endParaRPr lang="en-GB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“New options”: </a:t>
            </a:r>
          </a:p>
          <a:p>
            <a:pPr lvl="1"/>
            <a:r>
              <a:rPr lang="en-GB" sz="2400" dirty="0" smtClean="0"/>
              <a:t>Rifapentine: 3HP, 1HP</a:t>
            </a:r>
          </a:p>
          <a:p>
            <a:pPr lvl="2"/>
            <a:r>
              <a:rPr lang="en-GB" sz="2000" dirty="0" smtClean="0"/>
              <a:t>Generics not available</a:t>
            </a:r>
          </a:p>
          <a:p>
            <a:pPr lvl="2"/>
            <a:r>
              <a:rPr lang="en-GB" sz="2000" dirty="0" smtClean="0"/>
              <a:t>Paediatric formulations not available </a:t>
            </a:r>
          </a:p>
          <a:p>
            <a:pPr lvl="1"/>
            <a:r>
              <a:rPr lang="en-GB" sz="2400" dirty="0" smtClean="0"/>
              <a:t>Short course rifampicin: </a:t>
            </a:r>
          </a:p>
          <a:p>
            <a:pPr lvl="2"/>
            <a:r>
              <a:rPr lang="en-GB" sz="2000" dirty="0" smtClean="0"/>
              <a:t>4R</a:t>
            </a:r>
          </a:p>
          <a:p>
            <a:pPr lvl="2"/>
            <a:r>
              <a:rPr lang="en-GB" sz="2000" dirty="0" smtClean="0"/>
              <a:t>3RH: children </a:t>
            </a:r>
          </a:p>
          <a:p>
            <a:pPr lvl="2"/>
            <a:endParaRPr lang="en-GB" sz="2000" dirty="0"/>
          </a:p>
          <a:p>
            <a:r>
              <a:rPr lang="en-GB" sz="2800" dirty="0" smtClean="0"/>
              <a:t>The future: use of injectable depot formulations 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48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58150" cy="994172"/>
          </a:xfrm>
        </p:spPr>
        <p:txBody>
          <a:bodyPr/>
          <a:lstStyle/>
          <a:p>
            <a:pPr algn="ctr"/>
            <a:r>
              <a:rPr lang="en-US" sz="2700" b="1" dirty="0">
                <a:solidFill>
                  <a:srgbClr val="002060"/>
                </a:solidFill>
              </a:rPr>
              <a:t>Current </a:t>
            </a:r>
            <a:r>
              <a:rPr lang="en-US" sz="2700" b="1" dirty="0" smtClean="0">
                <a:solidFill>
                  <a:srgbClr val="002060"/>
                </a:solidFill>
              </a:rPr>
              <a:t>Options </a:t>
            </a:r>
            <a:r>
              <a:rPr lang="en-US" sz="2700" b="1" dirty="0">
                <a:solidFill>
                  <a:srgbClr val="002060"/>
                </a:solidFill>
              </a:rPr>
              <a:t>for TB Preventive Therapy (TPT) in PLHIV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57839"/>
              </p:ext>
            </p:extLst>
          </p:nvPr>
        </p:nvGraphicFramePr>
        <p:xfrm>
          <a:off x="251520" y="1196751"/>
          <a:ext cx="8635305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622">
                  <a:extLst>
                    <a:ext uri="{9D8B030D-6E8A-4147-A177-3AD203B41FA5}">
                      <a16:colId xmlns:a16="http://schemas.microsoft.com/office/drawing/2014/main" val="3180974880"/>
                    </a:ext>
                  </a:extLst>
                </a:gridCol>
                <a:gridCol w="1944373">
                  <a:extLst>
                    <a:ext uri="{9D8B030D-6E8A-4147-A177-3AD203B41FA5}">
                      <a16:colId xmlns:a16="http://schemas.microsoft.com/office/drawing/2014/main" val="688451674"/>
                    </a:ext>
                  </a:extLst>
                </a:gridCol>
                <a:gridCol w="3145310">
                  <a:extLst>
                    <a:ext uri="{9D8B030D-6E8A-4147-A177-3AD203B41FA5}">
                      <a16:colId xmlns:a16="http://schemas.microsoft.com/office/drawing/2014/main" val="1721896287"/>
                    </a:ext>
                  </a:extLst>
                </a:gridCol>
              </a:tblGrid>
              <a:tr h="3574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Drug(s)/Regimen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Guidelines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Drug-Drug Interaction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Issues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1608548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Isoniazid 9</a:t>
                      </a:r>
                      <a:r>
                        <a:rPr lang="en-US" sz="1800" baseline="0" dirty="0" smtClean="0"/>
                        <a:t> months (9H)*</a:t>
                      </a:r>
                    </a:p>
                    <a:p>
                      <a:r>
                        <a:rPr lang="en-US" sz="1800" baseline="0" dirty="0" smtClean="0"/>
                        <a:t>Isoniazid 6 months (6H)*</a:t>
                      </a:r>
                    </a:p>
                    <a:p>
                      <a:r>
                        <a:rPr lang="en-US" sz="1800" baseline="0" dirty="0" smtClean="0"/>
                        <a:t>Isoniazid </a:t>
                      </a:r>
                      <a:r>
                        <a:rPr lang="en-US" sz="1800" u="sng" baseline="0" dirty="0" smtClean="0"/>
                        <a:t>&gt;</a:t>
                      </a:r>
                      <a:r>
                        <a:rPr lang="en-US" sz="1800" u="none" baseline="0" dirty="0" smtClean="0"/>
                        <a:t> 36 months (36H)*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CDC, USPHS</a:t>
                      </a:r>
                    </a:p>
                    <a:p>
                      <a:pPr algn="ctr"/>
                      <a:r>
                        <a:rPr lang="en-US" sz="1800" dirty="0" smtClean="0"/>
                        <a:t>WHO, BHIVA,</a:t>
                      </a:r>
                    </a:p>
                    <a:p>
                      <a:pPr algn="ctr"/>
                      <a:r>
                        <a:rPr lang="en-US" sz="1800" dirty="0" smtClean="0"/>
                        <a:t>WHO, SA, Malawi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Efavirenz – increased</a:t>
                      </a:r>
                      <a:r>
                        <a:rPr lang="en-US" sz="1800" baseline="0" dirty="0" smtClean="0"/>
                        <a:t> exposure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7869148"/>
                  </a:ext>
                </a:extLst>
              </a:tr>
              <a:tr h="14571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Rifampin 3-4 months (3-4R)*</a:t>
                      </a:r>
                    </a:p>
                    <a:p>
                      <a:r>
                        <a:rPr lang="en-US" sz="1800" dirty="0" smtClean="0"/>
                        <a:t>Rifampin/isoniazid</a:t>
                      </a:r>
                      <a:r>
                        <a:rPr lang="en-US" sz="1800" baseline="0" dirty="0" smtClean="0"/>
                        <a:t> 3 months (3HR)*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CDC, WHO</a:t>
                      </a:r>
                    </a:p>
                    <a:p>
                      <a:pPr algn="ctr"/>
                      <a:r>
                        <a:rPr lang="en-US" sz="1800" dirty="0" smtClean="0"/>
                        <a:t>CDC, WHO, BHIVA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EFV</a:t>
                      </a:r>
                      <a:r>
                        <a:rPr lang="en-US" sz="1800" baseline="0" dirty="0" smtClean="0"/>
                        <a:t> – safe to use</a:t>
                      </a:r>
                    </a:p>
                    <a:p>
                      <a:r>
                        <a:rPr lang="en-US" sz="1800" baseline="0" dirty="0" smtClean="0"/>
                        <a:t>NVP – do not use</a:t>
                      </a:r>
                    </a:p>
                    <a:p>
                      <a:r>
                        <a:rPr lang="en-US" sz="1800" baseline="0" dirty="0" smtClean="0"/>
                        <a:t>TAF – probably safe</a:t>
                      </a:r>
                    </a:p>
                    <a:p>
                      <a:r>
                        <a:rPr lang="en-US" sz="1800" baseline="0" dirty="0" smtClean="0"/>
                        <a:t>PIs – do not use</a:t>
                      </a:r>
                    </a:p>
                    <a:p>
                      <a:r>
                        <a:rPr lang="en-US" sz="1800" baseline="0" dirty="0" smtClean="0"/>
                        <a:t>RTG and DTG – safe to use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7927586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Rifapentine/isoniazid q </a:t>
                      </a:r>
                      <a:r>
                        <a:rPr lang="en-US" sz="1800" dirty="0" err="1" smtClean="0"/>
                        <a:t>wk</a:t>
                      </a:r>
                      <a:r>
                        <a:rPr lang="en-US" sz="1800" dirty="0" smtClean="0"/>
                        <a:t> x 12 (3HP)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CDC, WHO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EFV</a:t>
                      </a:r>
                      <a:r>
                        <a:rPr lang="en-US" sz="1800" baseline="0" dirty="0" smtClean="0"/>
                        <a:t> – safe to use</a:t>
                      </a:r>
                    </a:p>
                    <a:p>
                      <a:r>
                        <a:rPr lang="en-US" sz="1800" baseline="0" dirty="0" smtClean="0"/>
                        <a:t>TAF - unknown</a:t>
                      </a:r>
                    </a:p>
                    <a:p>
                      <a:r>
                        <a:rPr lang="en-US" sz="1800" baseline="0" dirty="0" smtClean="0"/>
                        <a:t>RTG and DTG – safe to use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355696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Rifapentine/isoniazid daily x 1 month (1HP)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EFV – safe to use</a:t>
                      </a:r>
                    </a:p>
                    <a:p>
                      <a:r>
                        <a:rPr lang="en-US" sz="1800" dirty="0" smtClean="0"/>
                        <a:t>TAF – unknown</a:t>
                      </a:r>
                    </a:p>
                    <a:p>
                      <a:r>
                        <a:rPr lang="en-US" sz="1800" dirty="0" smtClean="0"/>
                        <a:t>RTG</a:t>
                      </a:r>
                      <a:r>
                        <a:rPr lang="en-US" sz="1800" baseline="0" dirty="0" smtClean="0"/>
                        <a:t> and DTG - unknown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80385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6051" y="6237312"/>
            <a:ext cx="5143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*can be used in pregnancy and in young children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237312"/>
            <a:ext cx="495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 facilitated by Dr. Dick Chaisson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TBI in children and pregnant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Pregnant women and children are at high risk of progressing to active TB.</a:t>
            </a:r>
          </a:p>
          <a:p>
            <a:r>
              <a:rPr lang="en-US" sz="2400" dirty="0" smtClean="0"/>
              <a:t>Current recommendation for pregnant woman with HIV is 6-9mos of INH</a:t>
            </a:r>
          </a:p>
          <a:p>
            <a:pPr lvl="1"/>
            <a:r>
              <a:rPr lang="en-US" sz="2000" dirty="0" smtClean="0"/>
              <a:t>How will P1078 results change guidelines?</a:t>
            </a:r>
          </a:p>
          <a:p>
            <a:pPr lvl="1"/>
            <a:r>
              <a:rPr lang="en-US" sz="2000" dirty="0" smtClean="0"/>
              <a:t>P2001 and CS 5021 for newer regimens</a:t>
            </a:r>
          </a:p>
          <a:p>
            <a:r>
              <a:rPr lang="en-US" sz="2400" dirty="0" smtClean="0"/>
              <a:t>Children &gt; 2yrs can receive INH or 3HP</a:t>
            </a:r>
          </a:p>
          <a:p>
            <a:pPr lvl="1"/>
            <a:r>
              <a:rPr lang="en-US" sz="2000" dirty="0" smtClean="0"/>
              <a:t>Ongoing studies on 3HP in children &lt; 2yo and on 1HP, and prevention of MDR-TB</a:t>
            </a:r>
          </a:p>
          <a:p>
            <a:r>
              <a:rPr lang="en-US" sz="2400" dirty="0" smtClean="0"/>
              <a:t>It’s time to extend the benefits of TB research to pregnant women and young children!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1412776"/>
            <a:ext cx="8435280" cy="4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1407</Words>
  <Application>Microsoft Office PowerPoint</Application>
  <PresentationFormat>On-screen Show (4:3)</PresentationFormat>
  <Paragraphs>255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Franklin Gothic Book</vt:lpstr>
      <vt:lpstr>Franklin Gothic Medium</vt:lpstr>
      <vt:lpstr>Helvetica</vt:lpstr>
      <vt:lpstr>Helvetica Neue</vt:lpstr>
      <vt:lpstr>News Gothic MT</vt:lpstr>
      <vt:lpstr>Nirmala UI</vt:lpstr>
      <vt:lpstr>Raleway</vt:lpstr>
      <vt:lpstr>Times New Roman</vt:lpstr>
      <vt:lpstr>Wingdings 2</vt:lpstr>
      <vt:lpstr>Office Theme</vt:lpstr>
      <vt:lpstr>1_Office Theme</vt:lpstr>
      <vt:lpstr>2_Office Theme</vt:lpstr>
      <vt:lpstr>4_Default Design</vt:lpstr>
      <vt:lpstr>3_Office Theme</vt:lpstr>
      <vt:lpstr>Equity</vt:lpstr>
      <vt:lpstr>AIDS 2016_Template</vt:lpstr>
      <vt:lpstr>PowerPoint Presentation</vt:lpstr>
      <vt:lpstr>Highlights from the IAS TB/HIV 2019 symposium </vt:lpstr>
      <vt:lpstr>PowerPoint Presentation</vt:lpstr>
      <vt:lpstr>PowerPoint Presentation</vt:lpstr>
      <vt:lpstr>Treatment for tuberculosis infection: a cornerstone for TB elimination  </vt:lpstr>
      <vt:lpstr>Treatment of TB infection: TB preventive therapy  </vt:lpstr>
      <vt:lpstr>Treatment of TB infection: TB preventive therapy  </vt:lpstr>
      <vt:lpstr>Current Options for TB Preventive Therapy (TPT) in PLHIV</vt:lpstr>
      <vt:lpstr>Summary TBI in children and pregnant women</vt:lpstr>
      <vt:lpstr>Latent drug resistant TB infection </vt:lpstr>
      <vt:lpstr>Trials of treatment for MDR TB infection (Dr. Gavin Churchyard)  </vt:lpstr>
      <vt:lpstr>PowerPoint Presentation</vt:lpstr>
      <vt:lpstr>PowerPoint Presentation</vt:lpstr>
      <vt:lpstr>PowerPoint Presentation</vt:lpstr>
      <vt:lpstr>TPT and right to health</vt:lpstr>
      <vt:lpstr>PowerPoint Presentation</vt:lpstr>
      <vt:lpstr>Main 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Lucia Gonzalez Fernandez</cp:lastModifiedBy>
  <cp:revision>180</cp:revision>
  <dcterms:created xsi:type="dcterms:W3CDTF">2015-07-06T08:16:27Z</dcterms:created>
  <dcterms:modified xsi:type="dcterms:W3CDTF">2019-07-22T19:42:03Z</dcterms:modified>
</cp:coreProperties>
</file>